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0" d="100"/>
          <a:sy n="70" d="100"/>
        </p:scale>
        <p:origin x="6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AC49A2-464F-4E2B-8822-FDE0BB9375E1}"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3765097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AC49A2-464F-4E2B-8822-FDE0BB9375E1}"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171779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AC49A2-464F-4E2B-8822-FDE0BB9375E1}"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250044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AC49A2-464F-4E2B-8822-FDE0BB9375E1}"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21792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AC49A2-464F-4E2B-8822-FDE0BB9375E1}"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214985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AC49A2-464F-4E2B-8822-FDE0BB9375E1}" type="datetimeFigureOut">
              <a:rPr lang="en-US" smtClean="0"/>
              <a:t>9/5/2021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130722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AC49A2-464F-4E2B-8822-FDE0BB9375E1}" type="datetimeFigureOut">
              <a:rPr lang="en-US" smtClean="0"/>
              <a:t>9/5/2021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2349814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AC49A2-464F-4E2B-8822-FDE0BB9375E1}" type="datetimeFigureOut">
              <a:rPr lang="en-US" smtClean="0"/>
              <a:t>9/5/2021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388110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C49A2-464F-4E2B-8822-FDE0BB9375E1}" type="datetimeFigureOut">
              <a:rPr lang="en-US" smtClean="0"/>
              <a:t>9/5/2021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9311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AC49A2-464F-4E2B-8822-FDE0BB9375E1}" type="datetimeFigureOut">
              <a:rPr lang="en-US" smtClean="0"/>
              <a:t>9/5/2021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335443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AC49A2-464F-4E2B-8822-FDE0BB9375E1}" type="datetimeFigureOut">
              <a:rPr lang="en-US" smtClean="0"/>
              <a:t>9/5/2021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F19C-AE1E-46ED-AFF3-A6C7FFE114D8}" type="slidenum">
              <a:rPr lang="en-US" smtClean="0"/>
              <a:t>‹#›</a:t>
            </a:fld>
            <a:endParaRPr lang="en-US"/>
          </a:p>
        </p:txBody>
      </p:sp>
    </p:spTree>
    <p:extLst>
      <p:ext uri="{BB962C8B-B14F-4D97-AF65-F5344CB8AC3E}">
        <p14:creationId xmlns:p14="http://schemas.microsoft.com/office/powerpoint/2010/main" val="309333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C49A2-464F-4E2B-8822-FDE0BB9375E1}" type="datetimeFigureOut">
              <a:rPr lang="en-US" smtClean="0"/>
              <a:t>9/5/2021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3F19C-AE1E-46ED-AFF3-A6C7FFE114D8}" type="slidenum">
              <a:rPr lang="en-US" smtClean="0"/>
              <a:t>‹#›</a:t>
            </a:fld>
            <a:endParaRPr lang="en-US"/>
          </a:p>
        </p:txBody>
      </p:sp>
    </p:spTree>
    <p:extLst>
      <p:ext uri="{BB962C8B-B14F-4D97-AF65-F5344CB8AC3E}">
        <p14:creationId xmlns:p14="http://schemas.microsoft.com/office/powerpoint/2010/main" val="2938914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emf"/><Relationship Id="rId4" Type="http://schemas.openxmlformats.org/officeDocument/2006/relationships/image" Target="../media/image3.gif"/><Relationship Id="rId9" Type="http://schemas.openxmlformats.org/officeDocument/2006/relationships/image" Target="../media/image8.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SB_Background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14350"/>
            <a:ext cx="9144000" cy="7351713"/>
          </a:xfrm>
          <a:prstGeom prst="rect">
            <a:avLst/>
          </a:prstGeom>
          <a:noFill/>
          <a:ln w="57150" cmpd="thinThick">
            <a:solidFill>
              <a:srgbClr val="DAEDEF">
                <a:alpha val="96077"/>
              </a:srgbClr>
            </a:solidFill>
            <a:miter lim="800000"/>
            <a:headEnd/>
            <a:tailEnd/>
          </a:ln>
          <a:extLst>
            <a:ext uri="{909E8E84-426E-40DD-AFC4-6F175D3DCCD1}">
              <a14:hiddenFill xmlns:a14="http://schemas.microsoft.com/office/drawing/2010/main">
                <a:solidFill>
                  <a:srgbClr val="FFFFFF"/>
                </a:solidFill>
              </a14:hiddenFill>
            </a:ext>
          </a:extLst>
        </p:spPr>
      </p:pic>
      <p:pic>
        <p:nvPicPr>
          <p:cNvPr id="2051" name="Picture 7" descr="cau thi na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685800"/>
            <a:ext cx="4572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23"/>
          <p:cNvGrpSpPr>
            <a:grpSpLocks/>
          </p:cNvGrpSpPr>
          <p:nvPr/>
        </p:nvGrpSpPr>
        <p:grpSpPr bwMode="auto">
          <a:xfrm>
            <a:off x="4567239" y="2952750"/>
            <a:ext cx="1246187" cy="1371600"/>
            <a:chOff x="2844800" y="1422399"/>
            <a:chExt cx="2235200" cy="2235200"/>
          </a:xfrm>
        </p:grpSpPr>
        <p:sp>
          <p:nvSpPr>
            <p:cNvPr id="7" name=" 3"/>
            <p:cNvSpPr/>
            <p:nvPr/>
          </p:nvSpPr>
          <p:spPr>
            <a:xfrm>
              <a:off x="2844800" y="1422399"/>
              <a:ext cx="2235200" cy="2235200"/>
            </a:xfrm>
            <a:prstGeom prst="gear9">
              <a:avLst/>
            </a:prstGeom>
            <a:gradFill rotWithShape="1">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8" name=" 4"/>
            <p:cNvSpPr/>
            <p:nvPr/>
          </p:nvSpPr>
          <p:spPr>
            <a:xfrm>
              <a:off x="3294688" y="1944980"/>
              <a:ext cx="1335425" cy="1151232"/>
            </a:xfrm>
            <a:prstGeom prst="rect">
              <a:avLst/>
            </a:prstGeom>
            <a:noFill/>
            <a:ln>
              <a:noFill/>
            </a:ln>
            <a:effectLst/>
          </p:spPr>
          <p:txBody>
            <a:bodyPr lIns="40640" tIns="40640" rIns="40640" bIns="40640" anchor="ctr"/>
            <a:lstStyle/>
            <a:p>
              <a:pPr algn="ctr" defTabSz="1422400">
                <a:lnSpc>
                  <a:spcPct val="90000"/>
                </a:lnSpc>
                <a:spcAft>
                  <a:spcPct val="35000"/>
                </a:spcAft>
                <a:defRPr/>
              </a:pPr>
              <a:endParaRPr lang="en-US" kern="0">
                <a:solidFill>
                  <a:srgbClr val="FFFFFF"/>
                </a:solidFill>
                <a:latin typeface="Verdana" pitchFamily="34" charset="0"/>
                <a:ea typeface="SimSun" charset="-122"/>
                <a:cs typeface="Arial" charset="0"/>
              </a:endParaRPr>
            </a:p>
          </p:txBody>
        </p:sp>
      </p:grpSp>
      <p:grpSp>
        <p:nvGrpSpPr>
          <p:cNvPr id="9" name="Group 20"/>
          <p:cNvGrpSpPr/>
          <p:nvPr/>
        </p:nvGrpSpPr>
        <p:grpSpPr>
          <a:xfrm>
            <a:off x="3322749" y="2133601"/>
            <a:ext cx="1494695" cy="1606695"/>
            <a:chOff x="2844800" y="1828800"/>
            <a:chExt cx="2235200" cy="2235200"/>
          </a:xfrm>
          <a:solidFill>
            <a:srgbClr val="FF0000"/>
          </a:solidFill>
          <a:scene3d>
            <a:camera prst="orthographicFront">
              <a:rot lat="0" lon="0" rev="0"/>
            </a:camera>
            <a:lightRig rig="balanced" dir="t">
              <a:rot lat="0" lon="0" rev="8700000"/>
            </a:lightRig>
          </a:scene3d>
        </p:grpSpPr>
        <p:sp>
          <p:nvSpPr>
            <p:cNvPr id="10" name=" 3"/>
            <p:cNvSpPr/>
            <p:nvPr/>
          </p:nvSpPr>
          <p:spPr>
            <a:xfrm>
              <a:off x="2844800" y="1828800"/>
              <a:ext cx="2235200" cy="2235200"/>
            </a:xfrm>
            <a:prstGeom prst="gear9">
              <a:avLst/>
            </a:prstGeom>
            <a:grpFill/>
            <a:ln>
              <a:noFill/>
            </a:ln>
            <a:effectLst>
              <a:outerShdw blurRad="44450" dist="27940" dir="5400000" algn="ctr">
                <a:srgbClr val="000000">
                  <a:alpha val="32000"/>
                </a:srgbClr>
              </a:outerShdw>
            </a:effectLst>
            <a:scene3d>
              <a:camera prst="orthographicFront">
                <a:rot lat="0" lon="0" rev="0"/>
              </a:camera>
              <a:lightRig rig="threePt" dir="t">
                <a:rot lat="0" lon="0" rev="1200000"/>
              </a:lightRig>
            </a:scene3d>
            <a:sp3d>
              <a:bevelT w="190500" h="38100"/>
            </a:sp3d>
          </p:spPr>
        </p:sp>
        <p:sp>
          <p:nvSpPr>
            <p:cNvPr id="11" name=" 4"/>
            <p:cNvSpPr/>
            <p:nvPr/>
          </p:nvSpPr>
          <p:spPr>
            <a:xfrm>
              <a:off x="3294173" y="2352387"/>
              <a:ext cx="1336454" cy="1148937"/>
            </a:xfrm>
            <a:prstGeom prst="rect">
              <a:avLst/>
            </a:prstGeom>
            <a:grpFill/>
            <a:ln>
              <a:noFill/>
            </a:ln>
            <a:effectLst>
              <a:outerShdw blurRad="44450" dist="27940" dir="5400000" algn="ctr">
                <a:srgbClr val="000000">
                  <a:alpha val="32000"/>
                </a:srgbClr>
              </a:outerShdw>
            </a:effectLst>
            <a:sp3d>
              <a:bevelT w="190500" h="38100"/>
            </a:sp3d>
          </p:spPr>
          <p:txBody>
            <a:bodyPr lIns="40640" tIns="40640" rIns="40640" bIns="40640" spcCol="1270" anchor="ctr"/>
            <a:lstStyle/>
            <a:p>
              <a:pPr algn="ctr" defTabSz="1422400">
                <a:lnSpc>
                  <a:spcPct val="90000"/>
                </a:lnSpc>
                <a:spcAft>
                  <a:spcPct val="35000"/>
                </a:spcAft>
                <a:defRPr/>
              </a:pPr>
              <a:endParaRPr lang="vi-VN" kern="0">
                <a:solidFill>
                  <a:sysClr val="window" lastClr="FFFFFF"/>
                </a:solidFill>
                <a:latin typeface="Arial"/>
                <a:ea typeface="SimSun" charset="-122"/>
              </a:endParaRPr>
            </a:p>
          </p:txBody>
        </p:sp>
      </p:grpSp>
      <p:grpSp>
        <p:nvGrpSpPr>
          <p:cNvPr id="12" name="Group 23"/>
          <p:cNvGrpSpPr>
            <a:grpSpLocks/>
          </p:cNvGrpSpPr>
          <p:nvPr/>
        </p:nvGrpSpPr>
        <p:grpSpPr bwMode="auto">
          <a:xfrm>
            <a:off x="2320926" y="2914650"/>
            <a:ext cx="1304925" cy="1524000"/>
            <a:chOff x="2844800" y="1422399"/>
            <a:chExt cx="2235200" cy="2235200"/>
          </a:xfrm>
        </p:grpSpPr>
        <p:sp>
          <p:nvSpPr>
            <p:cNvPr id="13" name=" 3"/>
            <p:cNvSpPr/>
            <p:nvPr/>
          </p:nvSpPr>
          <p:spPr>
            <a:xfrm>
              <a:off x="2844800" y="1422399"/>
              <a:ext cx="2235200" cy="2235200"/>
            </a:xfrm>
            <a:prstGeom prst="gear9">
              <a:avLst/>
            </a:prstGeom>
            <a:gradFill rotWithShape="1">
              <a:gsLst>
                <a:gs pos="0">
                  <a:srgbClr val="4F81BD">
                    <a:hueOff val="0"/>
                    <a:satOff val="0"/>
                    <a:lumOff val="0"/>
                    <a:alphaOff val="0"/>
                    <a:shade val="51000"/>
                    <a:satMod val="130000"/>
                  </a:srgbClr>
                </a:gs>
                <a:gs pos="80000">
                  <a:srgbClr val="4F81BD">
                    <a:hueOff val="0"/>
                    <a:satOff val="0"/>
                    <a:lumOff val="0"/>
                    <a:alphaOff val="0"/>
                    <a:shade val="93000"/>
                    <a:satMod val="130000"/>
                  </a:srgbClr>
                </a:gs>
                <a:gs pos="100000">
                  <a:srgbClr val="4F81BD">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p>
        <p:sp>
          <p:nvSpPr>
            <p:cNvPr id="14" name=" 4"/>
            <p:cNvSpPr/>
            <p:nvPr/>
          </p:nvSpPr>
          <p:spPr>
            <a:xfrm>
              <a:off x="3293472" y="1946275"/>
              <a:ext cx="1337857" cy="1147868"/>
            </a:xfrm>
            <a:prstGeom prst="rect">
              <a:avLst/>
            </a:prstGeom>
            <a:noFill/>
            <a:ln>
              <a:noFill/>
            </a:ln>
            <a:effectLst/>
          </p:spPr>
          <p:txBody>
            <a:bodyPr lIns="40640" tIns="40640" rIns="40640" bIns="40640" anchor="ctr"/>
            <a:lstStyle/>
            <a:p>
              <a:pPr algn="ctr" defTabSz="1422400">
                <a:lnSpc>
                  <a:spcPct val="90000"/>
                </a:lnSpc>
                <a:spcAft>
                  <a:spcPct val="35000"/>
                </a:spcAft>
                <a:defRPr/>
              </a:pPr>
              <a:endParaRPr lang="en-US" kern="0">
                <a:solidFill>
                  <a:srgbClr val="FFFFFF"/>
                </a:solidFill>
                <a:latin typeface="Verdana" pitchFamily="34" charset="0"/>
                <a:ea typeface="SimSun" charset="-122"/>
                <a:cs typeface="Arial" charset="0"/>
              </a:endParaRPr>
            </a:p>
          </p:txBody>
        </p:sp>
      </p:grpSp>
      <p:grpSp>
        <p:nvGrpSpPr>
          <p:cNvPr id="15" name="Group 26"/>
          <p:cNvGrpSpPr/>
          <p:nvPr/>
        </p:nvGrpSpPr>
        <p:grpSpPr>
          <a:xfrm>
            <a:off x="3341269" y="3579509"/>
            <a:ext cx="1495198" cy="1642440"/>
            <a:chOff x="2032000" y="1015999"/>
            <a:chExt cx="2235200" cy="2235200"/>
          </a:xfrm>
          <a:solidFill>
            <a:srgbClr val="FFFF00"/>
          </a:solidFill>
          <a:scene3d>
            <a:camera prst="orthographicFront">
              <a:rot lat="0" lon="0" rev="0"/>
            </a:camera>
            <a:lightRig rig="balanced" dir="t">
              <a:rot lat="0" lon="0" rev="8700000"/>
            </a:lightRig>
          </a:scene3d>
        </p:grpSpPr>
        <p:sp>
          <p:nvSpPr>
            <p:cNvPr id="16" name=" 3"/>
            <p:cNvSpPr/>
            <p:nvPr/>
          </p:nvSpPr>
          <p:spPr>
            <a:xfrm>
              <a:off x="2032000" y="1015999"/>
              <a:ext cx="2235200" cy="2235200"/>
            </a:xfrm>
            <a:prstGeom prst="gear9">
              <a:avLst/>
            </a:prstGeom>
            <a:grpFill/>
            <a:ln>
              <a:noFill/>
            </a:ln>
            <a:effectLst>
              <a:outerShdw blurRad="44450" dist="27940" dir="5400000" algn="ctr">
                <a:srgbClr val="000000">
                  <a:alpha val="32000"/>
                </a:srgbClr>
              </a:outerShdw>
            </a:effectLst>
            <a:scene3d>
              <a:camera prst="orthographicFront">
                <a:rot lat="0" lon="0" rev="0"/>
              </a:camera>
              <a:lightRig rig="threePt" dir="t">
                <a:rot lat="0" lon="0" rev="1200000"/>
              </a:lightRig>
            </a:scene3d>
            <a:sp3d>
              <a:bevelT w="190500" h="38100"/>
            </a:sp3d>
          </p:spPr>
        </p:sp>
        <p:sp>
          <p:nvSpPr>
            <p:cNvPr id="17" name=" 4"/>
            <p:cNvSpPr/>
            <p:nvPr/>
          </p:nvSpPr>
          <p:spPr>
            <a:xfrm>
              <a:off x="2481373" y="1539586"/>
              <a:ext cx="1336454" cy="1148937"/>
            </a:xfrm>
            <a:prstGeom prst="rect">
              <a:avLst/>
            </a:prstGeom>
            <a:grpFill/>
            <a:ln>
              <a:noFill/>
            </a:ln>
            <a:effectLst>
              <a:outerShdw blurRad="44450" dist="27940" dir="5400000" algn="ctr">
                <a:srgbClr val="000000">
                  <a:alpha val="32000"/>
                </a:srgbClr>
              </a:outerShdw>
            </a:effectLst>
            <a:sp3d>
              <a:bevelT w="190500" h="38100"/>
            </a:sp3d>
          </p:spPr>
          <p:txBody>
            <a:bodyPr lIns="40640" tIns="40640" rIns="40640" bIns="40640" spcCol="1270" anchor="ctr"/>
            <a:lstStyle/>
            <a:p>
              <a:pPr algn="ctr" defTabSz="1422400">
                <a:lnSpc>
                  <a:spcPct val="90000"/>
                </a:lnSpc>
                <a:spcAft>
                  <a:spcPct val="35000"/>
                </a:spcAft>
                <a:defRPr/>
              </a:pPr>
              <a:endParaRPr lang="vi-VN" kern="0">
                <a:solidFill>
                  <a:sysClr val="window" lastClr="FFFFFF"/>
                </a:solidFill>
                <a:latin typeface="Arial"/>
                <a:ea typeface="SimSun" charset="-122"/>
              </a:endParaRPr>
            </a:p>
          </p:txBody>
        </p:sp>
      </p:grpSp>
      <p:sp>
        <p:nvSpPr>
          <p:cNvPr id="18" name="TextBox 17"/>
          <p:cNvSpPr txBox="1"/>
          <p:nvPr/>
        </p:nvSpPr>
        <p:spPr>
          <a:xfrm>
            <a:off x="2067299" y="3007967"/>
            <a:ext cx="572295" cy="769441"/>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glow rad="228600">
              <a:srgbClr val="C0504D">
                <a:satMod val="175000"/>
                <a:alpha val="40000"/>
              </a:srgbClr>
            </a:glow>
            <a:outerShdw blurRad="40000" dist="20000" dir="5400000" rotWithShape="0">
              <a:srgbClr val="000000">
                <a:alpha val="38000"/>
              </a:srgbClr>
            </a:outerShdw>
          </a:effec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algn="ctr" eaLnBrk="1" hangingPunct="1">
              <a:defRPr/>
            </a:pPr>
            <a:r>
              <a:rPr lang="en-US" sz="4400" b="1" kern="0">
                <a:solidFill>
                  <a:srgbClr val="00C200"/>
                </a:solidFill>
                <a:ea typeface="SimSun" charset="-122"/>
                <a:cs typeface="Arial" charset="0"/>
              </a:rPr>
              <a:t>V</a:t>
            </a:r>
            <a:endParaRPr lang="vi-VN" sz="4400" b="1" kern="0">
              <a:solidFill>
                <a:srgbClr val="00C200"/>
              </a:solidFill>
              <a:ea typeface="SimSun" charset="-122"/>
              <a:cs typeface="Arial" charset="0"/>
            </a:endParaRPr>
          </a:p>
        </p:txBody>
      </p:sp>
      <p:sp>
        <p:nvSpPr>
          <p:cNvPr id="19" name="TextBox 18"/>
          <p:cNvSpPr txBox="1"/>
          <p:nvPr/>
        </p:nvSpPr>
        <p:spPr>
          <a:xfrm>
            <a:off x="2700714" y="3007967"/>
            <a:ext cx="568575" cy="769441"/>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glow rad="228600">
              <a:srgbClr val="C0504D">
                <a:satMod val="175000"/>
                <a:alpha val="40000"/>
              </a:srgbClr>
            </a:glow>
            <a:outerShdw blurRad="40000" dist="20000" dir="5400000" rotWithShape="0">
              <a:srgbClr val="000000">
                <a:alpha val="38000"/>
              </a:srgbClr>
            </a:outerShdw>
          </a:effec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eaLnBrk="1" hangingPunct="1">
              <a:defRPr/>
            </a:pPr>
            <a:r>
              <a:rPr lang="en-US" sz="4400" b="1" kern="0">
                <a:solidFill>
                  <a:srgbClr val="FF0000"/>
                </a:solidFill>
                <a:ea typeface="SimSun" charset="-122"/>
                <a:cs typeface="Arial" charset="0"/>
              </a:rPr>
              <a:t>Â</a:t>
            </a:r>
            <a:endParaRPr lang="vi-VN" sz="4400" b="1" kern="0">
              <a:solidFill>
                <a:srgbClr val="FF0000"/>
              </a:solidFill>
              <a:ea typeface="SimSun" charset="-122"/>
              <a:cs typeface="Arial" charset="0"/>
            </a:endParaRPr>
          </a:p>
        </p:txBody>
      </p:sp>
      <p:sp>
        <p:nvSpPr>
          <p:cNvPr id="20" name="TextBox 19"/>
          <p:cNvSpPr txBox="1"/>
          <p:nvPr/>
        </p:nvSpPr>
        <p:spPr>
          <a:xfrm>
            <a:off x="3341025" y="3004792"/>
            <a:ext cx="568574" cy="769441"/>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glow rad="228600">
              <a:srgbClr val="C0504D">
                <a:satMod val="175000"/>
                <a:alpha val="40000"/>
              </a:srgbClr>
            </a:glow>
            <a:outerShdw blurRad="40000" dist="20000" dir="5400000" rotWithShape="0">
              <a:srgbClr val="000000">
                <a:alpha val="38000"/>
              </a:srgbClr>
            </a:outerShdw>
          </a:effec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eaLnBrk="1" hangingPunct="1">
              <a:defRPr/>
            </a:pPr>
            <a:r>
              <a:rPr lang="en-US" sz="4400" b="1" kern="0">
                <a:solidFill>
                  <a:srgbClr val="24602E"/>
                </a:solidFill>
                <a:ea typeface="SimSun" charset="-122"/>
                <a:cs typeface="Arial" charset="0"/>
              </a:rPr>
              <a:t>T</a:t>
            </a:r>
            <a:endParaRPr lang="vi-VN" sz="4400" b="1" kern="0">
              <a:solidFill>
                <a:srgbClr val="24602E"/>
              </a:solidFill>
              <a:ea typeface="SimSun" charset="-122"/>
              <a:cs typeface="Arial" charset="0"/>
            </a:endParaRPr>
          </a:p>
        </p:txBody>
      </p:sp>
      <p:sp>
        <p:nvSpPr>
          <p:cNvPr id="21" name="TextBox 20"/>
          <p:cNvSpPr txBox="1"/>
          <p:nvPr/>
        </p:nvSpPr>
        <p:spPr>
          <a:xfrm>
            <a:off x="4250270" y="3004792"/>
            <a:ext cx="567784" cy="769441"/>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glow rad="228600">
              <a:srgbClr val="C0504D">
                <a:satMod val="175000"/>
                <a:alpha val="40000"/>
              </a:srgbClr>
            </a:glow>
            <a:outerShdw blurRad="40000" dist="20000" dir="5400000" rotWithShape="0">
              <a:srgbClr val="000000">
                <a:alpha val="38000"/>
              </a:srgbClr>
            </a:outerShdw>
          </a:effec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eaLnBrk="1" hangingPunct="1">
              <a:defRPr/>
            </a:pPr>
            <a:r>
              <a:rPr lang="en-US" sz="4400" b="1" kern="0">
                <a:solidFill>
                  <a:srgbClr val="5B34DA"/>
                </a:solidFill>
                <a:ea typeface="SimSun" charset="-122"/>
                <a:cs typeface="Arial" charset="0"/>
              </a:rPr>
              <a:t>L</a:t>
            </a:r>
            <a:endParaRPr lang="vi-VN" sz="4400" b="1" kern="0">
              <a:solidFill>
                <a:srgbClr val="5B34DA"/>
              </a:solidFill>
              <a:ea typeface="SimSun" charset="-122"/>
              <a:cs typeface="Arial" charset="0"/>
            </a:endParaRPr>
          </a:p>
        </p:txBody>
      </p:sp>
      <p:sp>
        <p:nvSpPr>
          <p:cNvPr id="22" name="TextBox 21"/>
          <p:cNvSpPr txBox="1"/>
          <p:nvPr/>
        </p:nvSpPr>
        <p:spPr>
          <a:xfrm>
            <a:off x="4888449" y="3004792"/>
            <a:ext cx="567784" cy="769441"/>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glow rad="228600">
              <a:srgbClr val="C0504D">
                <a:satMod val="175000"/>
                <a:alpha val="40000"/>
              </a:srgbClr>
            </a:glow>
            <a:outerShdw blurRad="40000" dist="20000" dir="5400000" rotWithShape="0">
              <a:srgbClr val="000000">
                <a:alpha val="38000"/>
              </a:srgbClr>
            </a:outerShdw>
          </a:effec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eaLnBrk="1" hangingPunct="1">
              <a:defRPr/>
            </a:pPr>
            <a:r>
              <a:rPr lang="en-US" sz="4400" b="1" kern="0">
                <a:solidFill>
                  <a:srgbClr val="333300"/>
                </a:solidFill>
                <a:ea typeface="SimSun" charset="-122"/>
                <a:cs typeface="Arial" charset="0"/>
              </a:rPr>
              <a:t>Ý</a:t>
            </a:r>
            <a:endParaRPr lang="vi-VN" sz="4400" b="1" kern="0">
              <a:solidFill>
                <a:srgbClr val="333300"/>
              </a:solidFill>
              <a:ea typeface="SimSun" charset="-122"/>
              <a:cs typeface="Arial" charset="0"/>
            </a:endParaRPr>
          </a:p>
        </p:txBody>
      </p:sp>
      <p:sp>
        <p:nvSpPr>
          <p:cNvPr id="23" name="TextBox 22"/>
          <p:cNvSpPr txBox="1"/>
          <p:nvPr/>
        </p:nvSpPr>
        <p:spPr>
          <a:xfrm>
            <a:off x="5528216" y="3004792"/>
            <a:ext cx="567784" cy="769441"/>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glow rad="228600">
              <a:srgbClr val="C0504D">
                <a:satMod val="175000"/>
                <a:alpha val="40000"/>
              </a:srgbClr>
            </a:glow>
            <a:outerShdw blurRad="40000" dist="20000" dir="5400000" rotWithShape="0">
              <a:srgbClr val="000000">
                <a:alpha val="38000"/>
              </a:srgbClr>
            </a:outerShdw>
          </a:effectLst>
        </p:spPr>
        <p:txBody>
          <a:bodyPr>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algn="ctr" eaLnBrk="1" hangingPunct="1">
              <a:defRPr/>
            </a:pPr>
            <a:r>
              <a:rPr lang="en-US" sz="4400" b="1" kern="0">
                <a:solidFill>
                  <a:srgbClr val="0066FF"/>
                </a:solidFill>
                <a:ea typeface="SimSun" charset="-122"/>
                <a:cs typeface="Arial" charset="0"/>
              </a:rPr>
              <a:t>7</a:t>
            </a:r>
            <a:endParaRPr lang="vi-VN" sz="4400" b="1" kern="0">
              <a:solidFill>
                <a:srgbClr val="0066FF"/>
              </a:solidFill>
              <a:ea typeface="SimSun" charset="-122"/>
              <a:cs typeface="Arial" charset="0"/>
            </a:endParaRPr>
          </a:p>
        </p:txBody>
      </p:sp>
      <p:pic>
        <p:nvPicPr>
          <p:cNvPr id="2074" name="Picture 36" descr="butterflies_flowers_sm_nwm[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68450" y="6096000"/>
            <a:ext cx="762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5" name="Picture 37" descr="Firewrk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1388" y="3810001"/>
            <a:ext cx="12954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Picture 38" descr="Firewrk5"/>
          <p:cNvSpPr>
            <a:spLocks noChangeAspect="1" noChangeArrowheads="1"/>
          </p:cNvSpPr>
          <p:nvPr/>
        </p:nvSpPr>
        <p:spPr bwMode="auto">
          <a:xfrm>
            <a:off x="8147051" y="3232150"/>
            <a:ext cx="7477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kern="0">
              <a:solidFill>
                <a:sysClr val="windowText" lastClr="000000"/>
              </a:solidFill>
              <a:latin typeface="Arial" charset="0"/>
              <a:ea typeface="SimSun" charset="-122"/>
            </a:endParaRPr>
          </a:p>
        </p:txBody>
      </p:sp>
      <p:sp>
        <p:nvSpPr>
          <p:cNvPr id="27" name="WordArt 39"/>
          <p:cNvSpPr>
            <a:spLocks noChangeArrowheads="1" noChangeShapeType="1" noTextEdit="1"/>
          </p:cNvSpPr>
          <p:nvPr/>
        </p:nvSpPr>
        <p:spPr bwMode="auto">
          <a:xfrm rot="825947">
            <a:off x="7023100" y="2755900"/>
            <a:ext cx="3028950" cy="3028950"/>
          </a:xfrm>
          <a:prstGeom prst="rect">
            <a:avLst/>
          </a:prstGeom>
        </p:spPr>
        <p:txBody>
          <a:bodyPr spcFirstLastPara="1" wrap="none" fromWordArt="1">
            <a:prstTxWarp prst="textCircle">
              <a:avLst>
                <a:gd name="adj" fmla="val 11061956"/>
              </a:avLst>
            </a:prstTxWarp>
          </a:bodyPr>
          <a:lstStyle/>
          <a:p>
            <a:pPr algn="ctr"/>
            <a:r>
              <a:rPr lang="vi-VN" sz="3600" b="1" kern="10" dirty="0">
                <a:ln w="12700">
                  <a:solidFill>
                    <a:srgbClr val="FF0000"/>
                  </a:solidFill>
                  <a:round/>
                  <a:headEnd/>
                  <a:tailEnd/>
                </a:ln>
                <a:solidFill>
                  <a:srgbClr val="FFFF00">
                    <a:alpha val="98822"/>
                  </a:srgbClr>
                </a:solidFill>
                <a:cs typeface="Times New Roman" panose="02020603050405020304" pitchFamily="18" charset="0"/>
              </a:rPr>
              <a:t> *  THCS</a:t>
            </a:r>
            <a:r>
              <a:rPr lang="en-US" sz="3600" b="1" kern="10" dirty="0">
                <a:ln w="12700">
                  <a:solidFill>
                    <a:srgbClr val="FF0000"/>
                  </a:solidFill>
                  <a:round/>
                  <a:headEnd/>
                  <a:tailEnd/>
                </a:ln>
                <a:solidFill>
                  <a:srgbClr val="FFFF00">
                    <a:alpha val="98822"/>
                  </a:srgbClr>
                </a:solidFill>
                <a:cs typeface="Times New Roman" panose="02020603050405020304" pitchFamily="18" charset="0"/>
              </a:rPr>
              <a:t> </a:t>
            </a:r>
            <a:r>
              <a:rPr lang="en-US" sz="3600" b="1" kern="10" dirty="0" err="1">
                <a:ln w="12700">
                  <a:solidFill>
                    <a:srgbClr val="FF0000"/>
                  </a:solidFill>
                  <a:round/>
                  <a:headEnd/>
                  <a:tailEnd/>
                </a:ln>
                <a:solidFill>
                  <a:srgbClr val="FFFF00">
                    <a:alpha val="98822"/>
                  </a:srgbClr>
                </a:solidFill>
                <a:cs typeface="Times New Roman" panose="02020603050405020304" pitchFamily="18" charset="0"/>
              </a:rPr>
              <a:t>xuân</a:t>
            </a:r>
            <a:r>
              <a:rPr lang="en-US" sz="3600" b="1" kern="10" dirty="0">
                <a:ln w="12700">
                  <a:solidFill>
                    <a:srgbClr val="FF0000"/>
                  </a:solidFill>
                  <a:round/>
                  <a:headEnd/>
                  <a:tailEnd/>
                </a:ln>
                <a:solidFill>
                  <a:srgbClr val="FFFF00">
                    <a:alpha val="98822"/>
                  </a:srgbClr>
                </a:solidFill>
                <a:cs typeface="Times New Roman" panose="02020603050405020304" pitchFamily="18" charset="0"/>
              </a:rPr>
              <a:t> </a:t>
            </a:r>
            <a:r>
              <a:rPr lang="en-US" sz="3600" b="1" kern="10" dirty="0" err="1">
                <a:ln w="12700">
                  <a:solidFill>
                    <a:srgbClr val="FF0000"/>
                  </a:solidFill>
                  <a:round/>
                  <a:headEnd/>
                  <a:tailEnd/>
                </a:ln>
                <a:solidFill>
                  <a:srgbClr val="FFFF00">
                    <a:alpha val="98822"/>
                  </a:srgbClr>
                </a:solidFill>
                <a:cs typeface="Times New Roman" panose="02020603050405020304" pitchFamily="18" charset="0"/>
              </a:rPr>
              <a:t>Trường</a:t>
            </a:r>
            <a:r>
              <a:rPr lang="vi-VN" sz="3600" b="1" kern="10" dirty="0">
                <a:ln w="12700">
                  <a:solidFill>
                    <a:srgbClr val="FF0000"/>
                  </a:solidFill>
                  <a:round/>
                  <a:headEnd/>
                  <a:tailEnd/>
                </a:ln>
                <a:solidFill>
                  <a:srgbClr val="FFFF00">
                    <a:alpha val="98822"/>
                  </a:srgbClr>
                </a:solidFill>
                <a:cs typeface="Times New Roman" panose="02020603050405020304" pitchFamily="18" charset="0"/>
              </a:rPr>
              <a:t>  *</a:t>
            </a:r>
            <a:endParaRPr lang="en-US" sz="3600" b="1" kern="10" dirty="0">
              <a:ln w="12700">
                <a:solidFill>
                  <a:srgbClr val="FF0000"/>
                </a:solidFill>
                <a:round/>
                <a:headEnd/>
                <a:tailEnd/>
              </a:ln>
              <a:solidFill>
                <a:srgbClr val="FFFF00">
                  <a:alpha val="98822"/>
                </a:srgbClr>
              </a:solidFill>
              <a:cs typeface="Times New Roman" panose="02020603050405020304" pitchFamily="18" charset="0"/>
            </a:endParaRPr>
          </a:p>
        </p:txBody>
      </p:sp>
      <p:sp>
        <p:nvSpPr>
          <p:cNvPr id="28" name="Oval 40"/>
          <p:cNvSpPr>
            <a:spLocks noChangeArrowheads="1"/>
          </p:cNvSpPr>
          <p:nvPr/>
        </p:nvSpPr>
        <p:spPr bwMode="auto">
          <a:xfrm>
            <a:off x="7424738" y="2946400"/>
            <a:ext cx="2362200" cy="2312988"/>
          </a:xfrm>
          <a:prstGeom prst="ellipse">
            <a:avLst/>
          </a:prstGeom>
          <a:gradFill rotWithShape="1">
            <a:gsLst>
              <a:gs pos="0">
                <a:srgbClr val="66FFCC"/>
              </a:gs>
              <a:gs pos="50000">
                <a:srgbClr val="FFFFFF"/>
              </a:gs>
              <a:gs pos="100000">
                <a:srgbClr val="66FFCC"/>
              </a:gs>
            </a:gsLst>
            <a:lin ang="5400000" scaled="1"/>
          </a:gradFill>
          <a:ln w="9525">
            <a:solidFill>
              <a:srgbClr val="000000"/>
            </a:solidFill>
            <a:round/>
            <a:headEnd/>
            <a:tailEnd/>
          </a:ln>
        </p:spPr>
        <p:txBody>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endParaRPr lang="en-US" altLang="en-US" sz="2400">
              <a:cs typeface="Arial" panose="020B0604020202020204" pitchFamily="34" charset="0"/>
            </a:endParaRPr>
          </a:p>
        </p:txBody>
      </p:sp>
      <p:sp>
        <p:nvSpPr>
          <p:cNvPr id="29" name="Oval 41"/>
          <p:cNvSpPr>
            <a:spLocks noChangeArrowheads="1"/>
          </p:cNvSpPr>
          <p:nvPr/>
        </p:nvSpPr>
        <p:spPr bwMode="auto">
          <a:xfrm>
            <a:off x="7653339" y="3784600"/>
            <a:ext cx="1538287" cy="1524000"/>
          </a:xfrm>
          <a:prstGeom prst="ellipse">
            <a:avLst/>
          </a:prstGeom>
          <a:solidFill>
            <a:sysClr val="window" lastClr="FFFFFF"/>
          </a:solidFill>
          <a:ln w="9525">
            <a:solidFill>
              <a:sysClr val="windowText" lastClr="000000"/>
            </a:solidFill>
            <a:round/>
            <a:headEnd/>
            <a:tailEnd/>
          </a:ln>
        </p:spPr>
        <p:txBody>
          <a:bodyPr wrap="none" anchor="ctr"/>
          <a:lstStyle/>
          <a:p>
            <a:pPr algn="ctr">
              <a:defRPr/>
            </a:pPr>
            <a:endParaRPr lang="en-US" sz="2400" kern="0">
              <a:solidFill>
                <a:sysClr val="windowText" lastClr="000000"/>
              </a:solidFill>
              <a:latin typeface="Arial" charset="0"/>
              <a:ea typeface="SimSun" charset="-122"/>
              <a:cs typeface="Arial" charset="0"/>
            </a:endParaRPr>
          </a:p>
        </p:txBody>
      </p:sp>
      <p:sp>
        <p:nvSpPr>
          <p:cNvPr id="30" name="Freeform 42"/>
          <p:cNvSpPr>
            <a:spLocks/>
          </p:cNvSpPr>
          <p:nvPr/>
        </p:nvSpPr>
        <p:spPr bwMode="auto">
          <a:xfrm>
            <a:off x="7994650" y="3714751"/>
            <a:ext cx="1123950" cy="104775"/>
          </a:xfrm>
          <a:custGeom>
            <a:avLst/>
            <a:gdLst>
              <a:gd name="T0" fmla="*/ 0 w 1440"/>
              <a:gd name="T1" fmla="*/ 0 h 128"/>
              <a:gd name="T2" fmla="*/ 98692176 w 1440"/>
              <a:gd name="T3" fmla="*/ 29481066 h 128"/>
              <a:gd name="T4" fmla="*/ 248558420 w 1440"/>
              <a:gd name="T5" fmla="*/ 63653268 h 128"/>
              <a:gd name="T6" fmla="*/ 418529320 w 1440"/>
              <a:gd name="T7" fmla="*/ 85764067 h 128"/>
              <a:gd name="T8" fmla="*/ 593982598 w 1440"/>
              <a:gd name="T9" fmla="*/ 69013164 h 128"/>
              <a:gd name="T10" fmla="*/ 733492112 w 1440"/>
              <a:gd name="T11" fmla="*/ 40872073 h 128"/>
              <a:gd name="T12" fmla="*/ 877266391 w 1440"/>
              <a:gd name="T13" fmla="*/ 670396 h 128"/>
              <a:gd name="T14" fmla="*/ 0 60000 65536"/>
              <a:gd name="T15" fmla="*/ 0 60000 65536"/>
              <a:gd name="T16" fmla="*/ 0 60000 65536"/>
              <a:gd name="T17" fmla="*/ 0 60000 65536"/>
              <a:gd name="T18" fmla="*/ 0 60000 65536"/>
              <a:gd name="T19" fmla="*/ 0 60000 65536"/>
              <a:gd name="T20" fmla="*/ 0 60000 65536"/>
              <a:gd name="T21" fmla="*/ 0 w 1440"/>
              <a:gd name="T22" fmla="*/ 0 h 128"/>
              <a:gd name="T23" fmla="*/ 1440 w 1440"/>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40" h="128">
                <a:moveTo>
                  <a:pt x="0" y="0"/>
                </a:moveTo>
                <a:lnTo>
                  <a:pt x="162" y="44"/>
                </a:lnTo>
                <a:lnTo>
                  <a:pt x="408" y="95"/>
                </a:lnTo>
                <a:lnTo>
                  <a:pt x="687" y="128"/>
                </a:lnTo>
                <a:lnTo>
                  <a:pt x="975" y="103"/>
                </a:lnTo>
                <a:lnTo>
                  <a:pt x="1204" y="61"/>
                </a:lnTo>
                <a:lnTo>
                  <a:pt x="1440" y="1"/>
                </a:lnTo>
              </a:path>
            </a:pathLst>
          </a:custGeom>
          <a:noFill/>
          <a:ln w="28575">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kern="0">
              <a:solidFill>
                <a:sysClr val="windowText" lastClr="000000"/>
              </a:solidFill>
              <a:latin typeface="Arial" charset="0"/>
              <a:ea typeface="SimSun" charset="-122"/>
            </a:endParaRPr>
          </a:p>
        </p:txBody>
      </p:sp>
      <p:sp>
        <p:nvSpPr>
          <p:cNvPr id="31" name="Freeform 43"/>
          <p:cNvSpPr>
            <a:spLocks/>
          </p:cNvSpPr>
          <p:nvPr/>
        </p:nvSpPr>
        <p:spPr bwMode="auto">
          <a:xfrm rot="10800000">
            <a:off x="7997826" y="4627564"/>
            <a:ext cx="1127125" cy="104775"/>
          </a:xfrm>
          <a:custGeom>
            <a:avLst/>
            <a:gdLst>
              <a:gd name="T0" fmla="*/ 0 w 1440"/>
              <a:gd name="T1" fmla="*/ 0 h 128"/>
              <a:gd name="T2" fmla="*/ 99251184 w 1440"/>
              <a:gd name="T3" fmla="*/ 29481066 h 128"/>
              <a:gd name="T4" fmla="*/ 249965016 w 1440"/>
              <a:gd name="T5" fmla="*/ 63653268 h 128"/>
              <a:gd name="T6" fmla="*/ 420897436 w 1440"/>
              <a:gd name="T7" fmla="*/ 85764067 h 128"/>
              <a:gd name="T8" fmla="*/ 597342593 w 1440"/>
              <a:gd name="T9" fmla="*/ 69013164 h 128"/>
              <a:gd name="T10" fmla="*/ 737642260 w 1440"/>
              <a:gd name="T11" fmla="*/ 40872073 h 128"/>
              <a:gd name="T12" fmla="*/ 882229698 w 1440"/>
              <a:gd name="T13" fmla="*/ 670396 h 128"/>
              <a:gd name="T14" fmla="*/ 0 60000 65536"/>
              <a:gd name="T15" fmla="*/ 0 60000 65536"/>
              <a:gd name="T16" fmla="*/ 0 60000 65536"/>
              <a:gd name="T17" fmla="*/ 0 60000 65536"/>
              <a:gd name="T18" fmla="*/ 0 60000 65536"/>
              <a:gd name="T19" fmla="*/ 0 60000 65536"/>
              <a:gd name="T20" fmla="*/ 0 60000 65536"/>
              <a:gd name="T21" fmla="*/ 0 w 1440"/>
              <a:gd name="T22" fmla="*/ 0 h 128"/>
              <a:gd name="T23" fmla="*/ 1440 w 1440"/>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40" h="128">
                <a:moveTo>
                  <a:pt x="0" y="0"/>
                </a:moveTo>
                <a:lnTo>
                  <a:pt x="162" y="44"/>
                </a:lnTo>
                <a:lnTo>
                  <a:pt x="408" y="95"/>
                </a:lnTo>
                <a:lnTo>
                  <a:pt x="687" y="128"/>
                </a:lnTo>
                <a:lnTo>
                  <a:pt x="975" y="103"/>
                </a:lnTo>
                <a:lnTo>
                  <a:pt x="1204" y="61"/>
                </a:lnTo>
                <a:lnTo>
                  <a:pt x="1440" y="1"/>
                </a:lnTo>
              </a:path>
            </a:pathLst>
          </a:custGeom>
          <a:noFill/>
          <a:ln w="28575">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pPr>
              <a:defRPr/>
            </a:pPr>
            <a:endParaRPr lang="en-US" kern="0">
              <a:solidFill>
                <a:sysClr val="windowText" lastClr="000000"/>
              </a:solidFill>
              <a:latin typeface="Arial" charset="0"/>
              <a:ea typeface="SimSun" charset="-122"/>
            </a:endParaRPr>
          </a:p>
        </p:txBody>
      </p:sp>
      <p:sp>
        <p:nvSpPr>
          <p:cNvPr id="32" name="Line 44"/>
          <p:cNvSpPr>
            <a:spLocks noChangeShapeType="1"/>
          </p:cNvSpPr>
          <p:nvPr/>
        </p:nvSpPr>
        <p:spPr bwMode="auto">
          <a:xfrm>
            <a:off x="7793038" y="4210050"/>
            <a:ext cx="1536700" cy="1588"/>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pPr>
              <a:defRPr/>
            </a:pPr>
            <a:endParaRPr lang="en-US" kern="0">
              <a:solidFill>
                <a:sysClr val="windowText" lastClr="000000"/>
              </a:solidFill>
              <a:latin typeface="Arial" charset="0"/>
              <a:ea typeface="SimSun" charset="-122"/>
            </a:endParaRPr>
          </a:p>
        </p:txBody>
      </p:sp>
      <p:sp>
        <p:nvSpPr>
          <p:cNvPr id="33" name="Line 45"/>
          <p:cNvSpPr>
            <a:spLocks noChangeShapeType="1"/>
          </p:cNvSpPr>
          <p:nvPr/>
        </p:nvSpPr>
        <p:spPr bwMode="auto">
          <a:xfrm>
            <a:off x="8567739" y="3475038"/>
            <a:ext cx="1587" cy="1484312"/>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pPr>
              <a:defRPr/>
            </a:pPr>
            <a:endParaRPr lang="en-US" kern="0">
              <a:solidFill>
                <a:sysClr val="windowText" lastClr="000000"/>
              </a:solidFill>
              <a:latin typeface="Arial" charset="0"/>
              <a:ea typeface="SimSun" charset="-122"/>
            </a:endParaRPr>
          </a:p>
        </p:txBody>
      </p:sp>
      <p:pic>
        <p:nvPicPr>
          <p:cNvPr id="2084" name="Picture 46" descr="BOOKANI2"/>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221664" y="4206875"/>
            <a:ext cx="7080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47" descr="TORCH"/>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375650" y="3536951"/>
            <a:ext cx="37465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CurvedRibbon3"/>
          <p:cNvSpPr>
            <a:spLocks noEditPoints="1" noChangeArrowheads="1"/>
          </p:cNvSpPr>
          <p:nvPr/>
        </p:nvSpPr>
        <p:spPr bwMode="auto">
          <a:xfrm>
            <a:off x="7424738" y="2946401"/>
            <a:ext cx="2305050" cy="2276475"/>
          </a:xfrm>
          <a:custGeom>
            <a:avLst/>
            <a:gdLst>
              <a:gd name="T0" fmla="*/ 2147483647 w 21600"/>
              <a:gd name="T1" fmla="*/ 2147483647 h 21600"/>
              <a:gd name="T2" fmla="*/ 2147483647 w 21600"/>
              <a:gd name="T3" fmla="*/ 0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163 w 21600"/>
              <a:gd name="T13" fmla="*/ 3163 h 21600"/>
              <a:gd name="T14" fmla="*/ 18437 w 21600"/>
              <a:gd name="T15" fmla="*/ 18437 h 21600"/>
            </a:gdLst>
            <a:ahLst/>
            <a:cxnLst>
              <a:cxn ang="T8">
                <a:pos x="T0" y="T1"/>
              </a:cxn>
              <a:cxn ang="T9">
                <a:pos x="T2" y="T3"/>
              </a:cxn>
              <a:cxn ang="T10">
                <a:pos x="T4" y="T5"/>
              </a:cxn>
              <a:cxn ang="T11">
                <a:pos x="T6" y="T7"/>
              </a:cxn>
            </a:cxnLst>
            <a:rect l="T12" t="T13" r="T14" b="T15"/>
            <a:pathLst>
              <a:path w="21600" h="21600" extrusionOk="0">
                <a:moveTo>
                  <a:pt x="7144" y="18321"/>
                </a:moveTo>
                <a:lnTo>
                  <a:pt x="3410" y="16656"/>
                </a:lnTo>
                <a:lnTo>
                  <a:pt x="6211" y="20239"/>
                </a:lnTo>
                <a:cubicBezTo>
                  <a:pt x="3343" y="18844"/>
                  <a:pt x="1264" y="16221"/>
                  <a:pt x="562" y="13109"/>
                </a:cubicBezTo>
                <a:lnTo>
                  <a:pt x="264" y="13177"/>
                </a:lnTo>
                <a:cubicBezTo>
                  <a:pt x="88" y="12396"/>
                  <a:pt x="0" y="11599"/>
                  <a:pt x="0" y="10800"/>
                </a:cubicBezTo>
                <a:cubicBezTo>
                  <a:pt x="0" y="4835"/>
                  <a:pt x="4835" y="0"/>
                  <a:pt x="10800" y="0"/>
                </a:cubicBezTo>
                <a:cubicBezTo>
                  <a:pt x="16764" y="0"/>
                  <a:pt x="21600" y="4835"/>
                  <a:pt x="21600" y="10800"/>
                </a:cubicBezTo>
                <a:cubicBezTo>
                  <a:pt x="21600" y="11599"/>
                  <a:pt x="21511" y="12396"/>
                  <a:pt x="21335" y="13177"/>
                </a:cubicBezTo>
                <a:lnTo>
                  <a:pt x="21037" y="13109"/>
                </a:lnTo>
                <a:cubicBezTo>
                  <a:pt x="20335" y="16221"/>
                  <a:pt x="18256" y="18844"/>
                  <a:pt x="15388" y="20239"/>
                </a:cubicBezTo>
                <a:lnTo>
                  <a:pt x="18190" y="16656"/>
                </a:lnTo>
                <a:lnTo>
                  <a:pt x="14456" y="18321"/>
                </a:lnTo>
                <a:cubicBezTo>
                  <a:pt x="17335" y="16921"/>
                  <a:pt x="19163" y="14001"/>
                  <a:pt x="19163" y="10800"/>
                </a:cubicBezTo>
                <a:cubicBezTo>
                  <a:pt x="19163" y="10168"/>
                  <a:pt x="19091" y="9539"/>
                  <a:pt x="18949" y="8924"/>
                </a:cubicBezTo>
                <a:lnTo>
                  <a:pt x="19247" y="8855"/>
                </a:lnTo>
                <a:cubicBezTo>
                  <a:pt x="18341" y="4920"/>
                  <a:pt x="14837" y="2132"/>
                  <a:pt x="10800" y="2132"/>
                </a:cubicBezTo>
                <a:cubicBezTo>
                  <a:pt x="6762" y="2131"/>
                  <a:pt x="3258" y="4920"/>
                  <a:pt x="2352" y="8855"/>
                </a:cubicBezTo>
                <a:lnTo>
                  <a:pt x="2650" y="8924"/>
                </a:lnTo>
                <a:cubicBezTo>
                  <a:pt x="2508" y="9539"/>
                  <a:pt x="2437" y="10168"/>
                  <a:pt x="2437" y="10799"/>
                </a:cubicBezTo>
                <a:cubicBezTo>
                  <a:pt x="2436" y="14001"/>
                  <a:pt x="4264" y="16921"/>
                  <a:pt x="7143" y="18321"/>
                </a:cubicBezTo>
                <a:lnTo>
                  <a:pt x="7144" y="18321"/>
                </a:lnTo>
                <a:close/>
              </a:path>
              <a:path w="21600" h="21600" fill="none" extrusionOk="0">
                <a:moveTo>
                  <a:pt x="562" y="13110"/>
                </a:moveTo>
                <a:lnTo>
                  <a:pt x="2344" y="12707"/>
                </a:lnTo>
                <a:cubicBezTo>
                  <a:pt x="2203" y="12081"/>
                  <a:pt x="2132" y="11441"/>
                  <a:pt x="2132" y="10800"/>
                </a:cubicBezTo>
                <a:cubicBezTo>
                  <a:pt x="2131" y="10145"/>
                  <a:pt x="2206" y="9493"/>
                  <a:pt x="2352" y="8855"/>
                </a:cubicBezTo>
              </a:path>
              <a:path w="21600" h="21600" fill="none" extrusionOk="0">
                <a:moveTo>
                  <a:pt x="2344" y="12708"/>
                </a:moveTo>
                <a:lnTo>
                  <a:pt x="2650" y="8924"/>
                </a:lnTo>
              </a:path>
              <a:path w="21600" h="21600" fill="none" extrusionOk="0">
                <a:moveTo>
                  <a:pt x="21038" y="13110"/>
                </a:moveTo>
                <a:lnTo>
                  <a:pt x="19255" y="12707"/>
                </a:lnTo>
                <a:cubicBezTo>
                  <a:pt x="19396" y="12081"/>
                  <a:pt x="19468" y="11441"/>
                  <a:pt x="19468" y="10800"/>
                </a:cubicBezTo>
                <a:cubicBezTo>
                  <a:pt x="19468" y="10145"/>
                  <a:pt x="19393" y="9493"/>
                  <a:pt x="19247" y="8855"/>
                </a:cubicBezTo>
              </a:path>
              <a:path w="21600" h="21600" fill="none" extrusionOk="0">
                <a:moveTo>
                  <a:pt x="19256" y="12708"/>
                </a:moveTo>
                <a:lnTo>
                  <a:pt x="18950" y="8924"/>
                </a:lnTo>
              </a:path>
            </a:pathLst>
          </a:custGeom>
          <a:gradFill rotWithShape="1">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5400000" scaled="1"/>
          </a:gradFill>
          <a:ln>
            <a:noFill/>
          </a:ln>
          <a:effectLst>
            <a:prstShdw prst="shdw17" dist="17961" dir="2700000">
              <a:srgbClr val="640267"/>
            </a:prstShdw>
          </a:effectLst>
          <a:extLst>
            <a:ext uri="{91240B29-F687-4F45-9708-019B960494DF}">
              <a14:hiddenLine xmlns:a14="http://schemas.microsoft.com/office/drawing/2010/main" w="19050">
                <a:solidFill>
                  <a:srgbClr val="000000"/>
                </a:solidFill>
                <a:miter lim="800000"/>
                <a:headEnd/>
                <a:tailEnd/>
              </a14:hiddenLine>
            </a:ext>
          </a:extLst>
        </p:spPr>
        <p:txBody>
          <a:bodyPr/>
          <a:lstStyle/>
          <a:p>
            <a:pPr>
              <a:defRPr/>
            </a:pPr>
            <a:endParaRPr lang="en-US" kern="0">
              <a:solidFill>
                <a:sysClr val="windowText" lastClr="000000"/>
              </a:solidFill>
              <a:latin typeface="Arial" charset="0"/>
              <a:ea typeface="SimSun" charset="-122"/>
            </a:endParaRPr>
          </a:p>
        </p:txBody>
      </p:sp>
      <p:sp>
        <p:nvSpPr>
          <p:cNvPr id="2087" name="WordArt 49"/>
          <p:cNvSpPr>
            <a:spLocks noChangeArrowheads="1" noChangeShapeType="1" noTextEdit="1"/>
          </p:cNvSpPr>
          <p:nvPr/>
        </p:nvSpPr>
        <p:spPr bwMode="auto">
          <a:xfrm rot="21435074">
            <a:off x="7556500" y="3270250"/>
            <a:ext cx="1993900" cy="1970088"/>
          </a:xfrm>
          <a:prstGeom prst="rect">
            <a:avLst/>
          </a:prstGeom>
        </p:spPr>
        <p:txBody>
          <a:bodyPr spcFirstLastPara="1" wrap="none" fromWordArt="1">
            <a:prstTxWarp prst="textArchUp">
              <a:avLst>
                <a:gd name="adj" fmla="val 10050700"/>
              </a:avLst>
            </a:prstTxWarp>
          </a:bodyPr>
          <a:lstStyle/>
          <a:p>
            <a:pPr algn="ctr"/>
            <a:r>
              <a:rPr lang="en-US" sz="2400" b="1" kern="10" dirty="0">
                <a:ln w="9525">
                  <a:solidFill>
                    <a:srgbClr val="FF0000"/>
                  </a:solidFill>
                  <a:round/>
                  <a:headEnd/>
                  <a:tailEnd/>
                </a:ln>
                <a:solidFill>
                  <a:srgbClr val="00C200"/>
                </a:solidFill>
                <a:cs typeface="Times New Roman" panose="02020603050405020304" pitchFamily="18" charset="0"/>
              </a:rPr>
              <a:t>**</a:t>
            </a:r>
          </a:p>
        </p:txBody>
      </p:sp>
      <p:sp>
        <p:nvSpPr>
          <p:cNvPr id="38" name="WordArt 54" descr="Green marble"/>
          <p:cNvSpPr>
            <a:spLocks noChangeArrowheads="1" noChangeShapeType="1" noTextEdit="1"/>
          </p:cNvSpPr>
          <p:nvPr/>
        </p:nvSpPr>
        <p:spPr bwMode="auto">
          <a:xfrm>
            <a:off x="3054351" y="381001"/>
            <a:ext cx="6188075" cy="7969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9600" b="1" kern="10" dirty="0">
                <a:solidFill>
                  <a:srgbClr val="FF0000"/>
                </a:solidFill>
                <a:cs typeface="Times New Roman" panose="02020603050405020304" pitchFamily="18" charset="0"/>
              </a:rPr>
              <a:t>NHẬN BIẾT ÁNH SÁNG  </a:t>
            </a:r>
          </a:p>
          <a:p>
            <a:pPr algn="ctr"/>
            <a:r>
              <a:rPr lang="en-US" sz="9600" b="1" kern="10" dirty="0">
                <a:solidFill>
                  <a:srgbClr val="FF0000"/>
                </a:solidFill>
                <a:cs typeface="Times New Roman" panose="02020603050405020304" pitchFamily="18" charset="0"/>
              </a:rPr>
              <a:t>NGUỒN SÁNG VÀ VẬT SÁNG</a:t>
            </a:r>
          </a:p>
        </p:txBody>
      </p:sp>
      <p:pic>
        <p:nvPicPr>
          <p:cNvPr id="2089" name="Picture 57" descr="atom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763000" y="1219200"/>
            <a:ext cx="1524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59" descr="Firewrk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58926" y="-111125"/>
            <a:ext cx="149542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1735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nodeType="withEffect">
                                  <p:stCondLst>
                                    <p:cond delay="0"/>
                                  </p:stCondLst>
                                  <p:childTnLst>
                                    <p:animRot by="21600000">
                                      <p:cBhvr>
                                        <p:cTn id="6" dur="5000" fill="hold"/>
                                        <p:tgtEl>
                                          <p:spTgt spid="9"/>
                                        </p:tgtEl>
                                        <p:attrNameLst>
                                          <p:attrName>r</p:attrName>
                                        </p:attrNameLst>
                                      </p:cBhvr>
                                    </p:animRot>
                                  </p:childTnLst>
                                </p:cTn>
                              </p:par>
                              <p:par>
                                <p:cTn id="7" presetID="8" presetClass="emph" presetSubtype="0" repeatCount="indefinite" fill="hold" nodeType="withEffect">
                                  <p:stCondLst>
                                    <p:cond delay="0"/>
                                  </p:stCondLst>
                                  <p:childTnLst>
                                    <p:animRot by="-21600000">
                                      <p:cBhvr>
                                        <p:cTn id="8" dur="5000" fill="hold"/>
                                        <p:tgtEl>
                                          <p:spTgt spid="15"/>
                                        </p:tgtEl>
                                        <p:attrNameLst>
                                          <p:attrName>r</p:attrName>
                                        </p:attrNameLst>
                                      </p:cBhvr>
                                    </p:animRot>
                                  </p:childTnLst>
                                </p:cTn>
                              </p:par>
                              <p:par>
                                <p:cTn id="9" presetID="8" presetClass="emph" presetSubtype="0" repeatCount="indefinite" fill="hold" nodeType="withEffect">
                                  <p:stCondLst>
                                    <p:cond delay="0"/>
                                  </p:stCondLst>
                                  <p:childTnLst>
                                    <p:animRot by="21600000">
                                      <p:cBhvr>
                                        <p:cTn id="10" dur="5000" fill="hold"/>
                                        <p:tgtEl>
                                          <p:spTgt spid="12"/>
                                        </p:tgtEl>
                                        <p:attrNameLst>
                                          <p:attrName>r</p:attrName>
                                        </p:attrNameLst>
                                      </p:cBhvr>
                                    </p:animRot>
                                  </p:childTnLst>
                                </p:cTn>
                              </p:par>
                              <p:par>
                                <p:cTn id="11" presetID="64" presetClass="path" presetSubtype="0" repeatCount="indefinite" accel="50000" decel="50000" autoRev="1" fill="hold" nodeType="withEffect">
                                  <p:stCondLst>
                                    <p:cond delay="0"/>
                                  </p:stCondLst>
                                  <p:childTnLst>
                                    <p:animMotion origin="layout" path="M -0.00156 -0.05985 L -0.00521 0.12989 " pathEditMode="relative" rAng="0" ptsTypes="AA">
                                      <p:cBhvr>
                                        <p:cTn id="12" dur="5000" spd="-100000" fill="hold"/>
                                        <p:tgtEl>
                                          <p:spTgt spid="18"/>
                                        </p:tgtEl>
                                        <p:attrNameLst>
                                          <p:attrName>ppt_x</p:attrName>
                                          <p:attrName>ppt_y</p:attrName>
                                        </p:attrNameLst>
                                      </p:cBhvr>
                                      <p:rCtr x="-191" y="9475"/>
                                    </p:animMotion>
                                  </p:childTnLst>
                                </p:cTn>
                              </p:par>
                              <p:par>
                                <p:cTn id="13" presetID="64" presetClass="path" presetSubtype="0" repeatCount="indefinite" accel="50000" decel="50000" autoRev="1" fill="hold" nodeType="withEffect">
                                  <p:stCondLst>
                                    <p:cond delay="0"/>
                                  </p:stCondLst>
                                  <p:childTnLst>
                                    <p:animMotion origin="layout" path="M 0.00052 0.11764 L -0.00174 -0.17078 " pathEditMode="relative" rAng="0" ptsTypes="AA">
                                      <p:cBhvr>
                                        <p:cTn id="14" dur="5000" spd="-100000" fill="hold"/>
                                        <p:tgtEl>
                                          <p:spTgt spid="19"/>
                                        </p:tgtEl>
                                        <p:attrNameLst>
                                          <p:attrName>ppt_x</p:attrName>
                                          <p:attrName>ppt_y</p:attrName>
                                        </p:attrNameLst>
                                      </p:cBhvr>
                                      <p:rCtr x="-122" y="-14421"/>
                                    </p:animMotion>
                                  </p:childTnLst>
                                </p:cTn>
                              </p:par>
                              <p:par>
                                <p:cTn id="15" presetID="64" presetClass="path" presetSubtype="0" repeatCount="indefinite" accel="50000" decel="50000" autoRev="1" fill="hold" nodeType="withEffect">
                                  <p:stCondLst>
                                    <p:cond delay="0"/>
                                  </p:stCondLst>
                                  <p:childTnLst>
                                    <p:animMotion origin="layout" path="M -0.00277 0.16247 L -4.44444E-6 -0.09267 " pathEditMode="relative" rAng="0" ptsTypes="AA">
                                      <p:cBhvr>
                                        <p:cTn id="16" dur="3000" spd="-100000" fill="hold"/>
                                        <p:tgtEl>
                                          <p:spTgt spid="20"/>
                                        </p:tgtEl>
                                        <p:attrNameLst>
                                          <p:attrName>ppt_x</p:attrName>
                                          <p:attrName>ppt_y</p:attrName>
                                        </p:attrNameLst>
                                      </p:cBhvr>
                                      <p:rCtr x="139" y="-12757"/>
                                    </p:animMotion>
                                  </p:childTnLst>
                                </p:cTn>
                              </p:par>
                              <p:par>
                                <p:cTn id="17" presetID="64" presetClass="path" presetSubtype="0" repeatCount="indefinite" accel="50000" decel="50000" autoRev="1" fill="hold" nodeType="withEffect">
                                  <p:stCondLst>
                                    <p:cond delay="0"/>
                                  </p:stCondLst>
                                  <p:childTnLst>
                                    <p:animMotion origin="layout" path="M -0.00018 0.12509 L 3.88889E-6 -0.09503 " pathEditMode="relative" rAng="0" ptsTypes="AA">
                                      <p:cBhvr>
                                        <p:cTn id="18" dur="5000" fill="hold"/>
                                        <p:tgtEl>
                                          <p:spTgt spid="21"/>
                                        </p:tgtEl>
                                        <p:attrNameLst>
                                          <p:attrName>ppt_x</p:attrName>
                                          <p:attrName>ppt_y</p:attrName>
                                        </p:attrNameLst>
                                      </p:cBhvr>
                                      <p:rCtr x="0" y="-11000"/>
                                    </p:animMotion>
                                  </p:childTnLst>
                                </p:cTn>
                              </p:par>
                              <p:par>
                                <p:cTn id="19" presetID="64" presetClass="path" presetSubtype="0" repeatCount="indefinite" accel="50000" decel="50000" autoRev="1" fill="hold" nodeType="withEffect">
                                  <p:stCondLst>
                                    <p:cond delay="0"/>
                                  </p:stCondLst>
                                  <p:childTnLst>
                                    <p:animMotion origin="layout" path="M 1.38889E-6 0.21688 L 1.38889E-6 -0.11607 " pathEditMode="relative" rAng="0" ptsTypes="AA">
                                      <p:cBhvr>
                                        <p:cTn id="20" dur="3000" fill="hold"/>
                                        <p:tgtEl>
                                          <p:spTgt spid="22"/>
                                        </p:tgtEl>
                                        <p:attrNameLst>
                                          <p:attrName>ppt_x</p:attrName>
                                          <p:attrName>ppt_y</p:attrName>
                                        </p:attrNameLst>
                                      </p:cBhvr>
                                      <p:rCtr x="0" y="-16600"/>
                                    </p:animMotion>
                                  </p:childTnLst>
                                </p:cTn>
                              </p:par>
                              <p:par>
                                <p:cTn id="21" presetID="64" presetClass="path" presetSubtype="0" repeatCount="indefinite" accel="50000" decel="50000" autoRev="1" fill="hold" nodeType="withEffect">
                                  <p:stCondLst>
                                    <p:cond delay="0"/>
                                  </p:stCondLst>
                                  <p:childTnLst>
                                    <p:animMotion origin="layout" path="M 0.00122 0.09387 L 0.00122 -0.14752 " pathEditMode="relative" rAng="0" ptsTypes="AA">
                                      <p:cBhvr>
                                        <p:cTn id="22" dur="5000" fill="hold"/>
                                        <p:tgtEl>
                                          <p:spTgt spid="23"/>
                                        </p:tgtEl>
                                        <p:attrNameLst>
                                          <p:attrName>ppt_x</p:attrName>
                                          <p:attrName>ppt_y</p:attrName>
                                        </p:attrNameLst>
                                      </p:cBhvr>
                                      <p:rCtr x="0" y="-12100"/>
                                    </p:animMotion>
                                  </p:childTnLst>
                                </p:cTn>
                              </p:par>
                              <p:par>
                                <p:cTn id="23" presetID="8" presetClass="emph" presetSubtype="0" repeatCount="indefinite" fill="hold" nodeType="withEffect">
                                  <p:stCondLst>
                                    <p:cond delay="0"/>
                                  </p:stCondLst>
                                  <p:childTnLst>
                                    <p:animRot by="21600000">
                                      <p:cBhvr>
                                        <p:cTn id="24" dur="5000" fill="hold"/>
                                        <p:tgtEl>
                                          <p:spTgt spid="6"/>
                                        </p:tgtEl>
                                        <p:attrNameLst>
                                          <p:attrName>r</p:attrName>
                                        </p:attrNameLst>
                                      </p:cBhvr>
                                    </p:animRot>
                                  </p:childTnLst>
                                </p:cTn>
                              </p:par>
                              <p:par>
                                <p:cTn id="25" presetID="49" presetClass="entr" presetSubtype="0" repeatCount="indefinite" decel="100000" fill="hold" nodeType="withEffect">
                                  <p:stCondLst>
                                    <p:cond delay="500"/>
                                  </p:stCondLst>
                                  <p:childTnLst>
                                    <p:set>
                                      <p:cBhvr>
                                        <p:cTn id="26" dur="1" fill="hold">
                                          <p:stCondLst>
                                            <p:cond delay="0"/>
                                          </p:stCondLst>
                                        </p:cTn>
                                        <p:tgtEl>
                                          <p:spTgt spid="25"/>
                                        </p:tgtEl>
                                        <p:attrNameLst>
                                          <p:attrName>style.visibility</p:attrName>
                                        </p:attrNameLst>
                                      </p:cBhvr>
                                      <p:to>
                                        <p:strVal val="visible"/>
                                      </p:to>
                                    </p:set>
                                    <p:anim calcmode="lin" valueType="num">
                                      <p:cBhvr>
                                        <p:cTn id="27" dur="500" fill="hold"/>
                                        <p:tgtEl>
                                          <p:spTgt spid="25"/>
                                        </p:tgtEl>
                                        <p:attrNameLst>
                                          <p:attrName>ppt_w</p:attrName>
                                        </p:attrNameLst>
                                      </p:cBhvr>
                                      <p:tavLst>
                                        <p:tav tm="0">
                                          <p:val>
                                            <p:fltVal val="0"/>
                                          </p:val>
                                        </p:tav>
                                        <p:tav tm="100000">
                                          <p:val>
                                            <p:strVal val="#ppt_w"/>
                                          </p:val>
                                        </p:tav>
                                      </p:tavLst>
                                    </p:anim>
                                    <p:anim calcmode="lin" valueType="num">
                                      <p:cBhvr>
                                        <p:cTn id="28" dur="500" fill="hold"/>
                                        <p:tgtEl>
                                          <p:spTgt spid="25"/>
                                        </p:tgtEl>
                                        <p:attrNameLst>
                                          <p:attrName>ppt_h</p:attrName>
                                        </p:attrNameLst>
                                      </p:cBhvr>
                                      <p:tavLst>
                                        <p:tav tm="0">
                                          <p:val>
                                            <p:fltVal val="0"/>
                                          </p:val>
                                        </p:tav>
                                        <p:tav tm="100000">
                                          <p:val>
                                            <p:strVal val="#ppt_h"/>
                                          </p:val>
                                        </p:tav>
                                      </p:tavLst>
                                    </p:anim>
                                    <p:anim calcmode="lin" valueType="num">
                                      <p:cBhvr>
                                        <p:cTn id="29" dur="500" fill="hold"/>
                                        <p:tgtEl>
                                          <p:spTgt spid="25"/>
                                        </p:tgtEl>
                                        <p:attrNameLst>
                                          <p:attrName>style.rotation</p:attrName>
                                        </p:attrNameLst>
                                      </p:cBhvr>
                                      <p:tavLst>
                                        <p:tav tm="0">
                                          <p:val>
                                            <p:fltVal val="360"/>
                                          </p:val>
                                        </p:tav>
                                        <p:tav tm="100000">
                                          <p:val>
                                            <p:fltVal val="0"/>
                                          </p:val>
                                        </p:tav>
                                      </p:tavLst>
                                    </p:anim>
                                    <p:animEffect transition="in" filter="fade">
                                      <p:cBhvr>
                                        <p:cTn id="30" dur="500"/>
                                        <p:tgtEl>
                                          <p:spTgt spid="25"/>
                                        </p:tgtEl>
                                      </p:cBhvr>
                                    </p:animEffect>
                                  </p:childTnLst>
                                </p:cTn>
                              </p:par>
                              <p:par>
                                <p:cTn id="31" presetID="23" presetClass="entr" presetSubtype="16" repeatCount="indefinite" fill="hold" grpId="0" nodeType="withEffect" nodePh="1">
                                  <p:stCondLst>
                                    <p:cond delay="500"/>
                                  </p:stCondLst>
                                  <p:endCondLst>
                                    <p:cond evt="onNext" delay="0">
                                      <p:tgtEl>
                                        <p:sldTgt/>
                                      </p:tgtEl>
                                    </p:cond>
                                    <p:cond evt="begin" delay="0">
                                      <p:tn val="31"/>
                                    </p:cond>
                                  </p:endCondLst>
                                  <p:childTnLst>
                                    <p:set>
                                      <p:cBhvr>
                                        <p:cTn id="32" dur="1" fill="hold">
                                          <p:stCondLst>
                                            <p:cond delay="0"/>
                                          </p:stCondLst>
                                        </p:cTn>
                                        <p:tgtEl>
                                          <p:spTgt spid="26"/>
                                        </p:tgtEl>
                                        <p:attrNameLst>
                                          <p:attrName>style.visibility</p:attrName>
                                        </p:attrNameLst>
                                      </p:cBhvr>
                                      <p:to>
                                        <p:strVal val="visible"/>
                                      </p:to>
                                    </p:set>
                                    <p:anim calcmode="lin" valueType="num">
                                      <p:cBhvr>
                                        <p:cTn id="33" dur="3000" fill="hold"/>
                                        <p:tgtEl>
                                          <p:spTgt spid="26"/>
                                        </p:tgtEl>
                                        <p:attrNameLst>
                                          <p:attrName>ppt_w</p:attrName>
                                        </p:attrNameLst>
                                      </p:cBhvr>
                                      <p:tavLst>
                                        <p:tav tm="0">
                                          <p:val>
                                            <p:fltVal val="0"/>
                                          </p:val>
                                        </p:tav>
                                        <p:tav tm="100000">
                                          <p:val>
                                            <p:strVal val="#ppt_w"/>
                                          </p:val>
                                        </p:tav>
                                      </p:tavLst>
                                    </p:anim>
                                    <p:anim calcmode="lin" valueType="num">
                                      <p:cBhvr>
                                        <p:cTn id="34" dur="3000" fill="hold"/>
                                        <p:tgtEl>
                                          <p:spTgt spid="26"/>
                                        </p:tgtEl>
                                        <p:attrNameLst>
                                          <p:attrName>ppt_h</p:attrName>
                                        </p:attrNameLst>
                                      </p:cBhvr>
                                      <p:tavLst>
                                        <p:tav tm="0">
                                          <p:val>
                                            <p:fltVal val="0"/>
                                          </p:val>
                                        </p:tav>
                                        <p:tav tm="100000">
                                          <p:val>
                                            <p:strVal val="#ppt_h"/>
                                          </p:val>
                                        </p:tav>
                                      </p:tavLst>
                                    </p:anim>
                                  </p:childTnLst>
                                </p:cTn>
                              </p:par>
                              <p:par>
                                <p:cTn id="35" presetID="8" presetClass="emph" presetSubtype="0" repeatCount="indefinite" fill="hold" nodeType="withEffect">
                                  <p:stCondLst>
                                    <p:cond delay="0"/>
                                  </p:stCondLst>
                                  <p:childTnLst>
                                    <p:animRot by="-21600000">
                                      <p:cBhvr>
                                        <p:cTn id="36" dur="5000" fill="hold"/>
                                        <p:tgtEl>
                                          <p:spTgt spid="27"/>
                                        </p:tgtEl>
                                        <p:attrNameLst>
                                          <p:attrName>r</p:attrName>
                                        </p:attrNameLst>
                                      </p:cBhvr>
                                    </p:animRot>
                                  </p:childTnLst>
                                </p:cTn>
                              </p:par>
                              <p:par>
                                <p:cTn id="37" presetID="21" presetClass="entr" presetSubtype="4" repeatCount="indefinite" fill="hold" nodeType="withEffect">
                                  <p:stCondLst>
                                    <p:cond delay="500"/>
                                  </p:stCondLst>
                                  <p:endCondLst>
                                    <p:cond evt="onNext" delay="0">
                                      <p:tgtEl>
                                        <p:sldTgt/>
                                      </p:tgtEl>
                                    </p:cond>
                                  </p:endCondLst>
                                  <p:childTnLst>
                                    <p:set>
                                      <p:cBhvr>
                                        <p:cTn id="38" dur="1" fill="hold">
                                          <p:stCondLst>
                                            <p:cond delay="0"/>
                                          </p:stCondLst>
                                        </p:cTn>
                                        <p:tgtEl>
                                          <p:spTgt spid="36"/>
                                        </p:tgtEl>
                                        <p:attrNameLst>
                                          <p:attrName>style.visibility</p:attrName>
                                        </p:attrNameLst>
                                      </p:cBhvr>
                                      <p:to>
                                        <p:strVal val="visible"/>
                                      </p:to>
                                    </p:set>
                                    <p:animEffect transition="in" filter="wheel(4)">
                                      <p:cBhvr>
                                        <p:cTn id="39" dur="2000"/>
                                        <p:tgtEl>
                                          <p:spTgt spid="36"/>
                                        </p:tgtEl>
                                      </p:cBhvr>
                                    </p:animEffect>
                                  </p:childTnLst>
                                </p:cTn>
                              </p:par>
                              <p:par>
                                <p:cTn id="40" presetID="13" presetClass="exit" presetSubtype="16" repeatCount="indefinite" fill="hold" nodeType="withEffect">
                                  <p:stCondLst>
                                    <p:cond delay="500"/>
                                  </p:stCondLst>
                                  <p:endCondLst>
                                    <p:cond evt="onNext" delay="0">
                                      <p:tgtEl>
                                        <p:sldTgt/>
                                      </p:tgtEl>
                                    </p:cond>
                                  </p:endCondLst>
                                  <p:childTnLst>
                                    <p:animEffect transition="out" filter="plus(in)">
                                      <p:cBhvr>
                                        <p:cTn id="41" dur="2000"/>
                                        <p:tgtEl>
                                          <p:spTgt spid="35"/>
                                        </p:tgtEl>
                                      </p:cBhvr>
                                    </p:animEffect>
                                    <p:set>
                                      <p:cBhvr>
                                        <p:cTn id="42" dur="1" fill="hold">
                                          <p:stCondLst>
                                            <p:cond delay="1999"/>
                                          </p:stCondLst>
                                        </p:cTn>
                                        <p:tgtEl>
                                          <p:spTgt spid="35"/>
                                        </p:tgtEl>
                                        <p:attrNameLst>
                                          <p:attrName>style.visibility</p:attrName>
                                        </p:attrNameLst>
                                      </p:cBhvr>
                                      <p:to>
                                        <p:strVal val="hidden"/>
                                      </p:to>
                                    </p:set>
                                  </p:childTnLst>
                                </p:cTn>
                              </p:par>
                              <p:par>
                                <p:cTn id="43" presetID="8" presetClass="emph" presetSubtype="0" repeatCount="indefinite" fill="hold" grpId="0" nodeType="withEffect">
                                  <p:stCondLst>
                                    <p:cond delay="500"/>
                                  </p:stCondLst>
                                  <p:endCondLst>
                                    <p:cond evt="onNext" delay="0">
                                      <p:tgtEl>
                                        <p:sldTgt/>
                                      </p:tgtEl>
                                    </p:cond>
                                  </p:endCondLst>
                                  <p:childTnLst>
                                    <p:animRot by="-21600000">
                                      <p:cBhvr>
                                        <p:cTn id="44" dur="5000" fill="hold"/>
                                        <p:tgtEl>
                                          <p:spTgt spid="28"/>
                                        </p:tgtEl>
                                        <p:attrNameLst>
                                          <p:attrName>r</p:attrName>
                                        </p:attrNameLst>
                                      </p:cBhvr>
                                    </p:animRot>
                                  </p:childTnLst>
                                </p:cTn>
                              </p:par>
                              <p:par>
                                <p:cTn id="45" presetID="2" presetClass="entr" presetSubtype="2" repeatCount="indefinite"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additive="base">
                                        <p:cTn id="47" dur="10000" fill="hold"/>
                                        <p:tgtEl>
                                          <p:spTgt spid="38"/>
                                        </p:tgtEl>
                                        <p:attrNameLst>
                                          <p:attrName>ppt_x</p:attrName>
                                        </p:attrNameLst>
                                      </p:cBhvr>
                                      <p:tavLst>
                                        <p:tav tm="0">
                                          <p:val>
                                            <p:strVal val="1+#ppt_w/2"/>
                                          </p:val>
                                        </p:tav>
                                        <p:tav tm="100000">
                                          <p:val>
                                            <p:strVal val="#ppt_x"/>
                                          </p:val>
                                        </p:tav>
                                      </p:tavLst>
                                    </p:anim>
                                    <p:anim calcmode="lin" valueType="num">
                                      <p:cBhvr additive="base">
                                        <p:cTn id="48" dur="10000" fill="hold"/>
                                        <p:tgtEl>
                                          <p:spTgt spid="38"/>
                                        </p:tgtEl>
                                        <p:attrNameLst>
                                          <p:attrName>ppt_y</p:attrName>
                                        </p:attrNameLst>
                                      </p:cBhvr>
                                      <p:tavLst>
                                        <p:tav tm="0">
                                          <p:val>
                                            <p:strVal val="#ppt_y"/>
                                          </p:val>
                                        </p:tav>
                                        <p:tav tm="100000">
                                          <p:val>
                                            <p:strVal val="#ppt_y"/>
                                          </p:val>
                                        </p:tav>
                                      </p:tavLst>
                                    </p:anim>
                                  </p:childTnLst>
                                </p:cTn>
                              </p:par>
                              <p:par>
                                <p:cTn id="49" presetID="23" presetClass="entr" presetSubtype="16" repeatCount="indefinite" fill="hold" nodeType="withEffect">
                                  <p:stCondLst>
                                    <p:cond delay="500"/>
                                  </p:stCondLst>
                                  <p:endCondLst>
                                    <p:cond evt="onNext" delay="0">
                                      <p:tgtEl>
                                        <p:sldTgt/>
                                      </p:tgtEl>
                                    </p:cond>
                                  </p:endCondLst>
                                  <p:childTnLst>
                                    <p:set>
                                      <p:cBhvr>
                                        <p:cTn id="50" dur="1" fill="hold">
                                          <p:stCondLst>
                                            <p:cond delay="0"/>
                                          </p:stCondLst>
                                        </p:cTn>
                                        <p:tgtEl>
                                          <p:spTgt spid="41"/>
                                        </p:tgtEl>
                                        <p:attrNameLst>
                                          <p:attrName>style.visibility</p:attrName>
                                        </p:attrNameLst>
                                      </p:cBhvr>
                                      <p:to>
                                        <p:strVal val="visible"/>
                                      </p:to>
                                    </p:set>
                                    <p:anim calcmode="lin" valueType="num">
                                      <p:cBhvr>
                                        <p:cTn id="51" dur="3000" fill="hold"/>
                                        <p:tgtEl>
                                          <p:spTgt spid="41"/>
                                        </p:tgtEl>
                                        <p:attrNameLst>
                                          <p:attrName>ppt_w</p:attrName>
                                        </p:attrNameLst>
                                      </p:cBhvr>
                                      <p:tavLst>
                                        <p:tav tm="0">
                                          <p:val>
                                            <p:fltVal val="0"/>
                                          </p:val>
                                        </p:tav>
                                        <p:tav tm="100000">
                                          <p:val>
                                            <p:strVal val="#ppt_w"/>
                                          </p:val>
                                        </p:tav>
                                      </p:tavLst>
                                    </p:anim>
                                    <p:anim calcmode="lin" valueType="num">
                                      <p:cBhvr>
                                        <p:cTn id="52" dur="3000" fill="hold"/>
                                        <p:tgtEl>
                                          <p:spTgt spid="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p:cNvSpPr>
            <a:spLocks noChangeArrowheads="1"/>
          </p:cNvSpPr>
          <p:nvPr/>
        </p:nvSpPr>
        <p:spPr bwMode="auto">
          <a:xfrm>
            <a:off x="2514600" y="304801"/>
            <a:ext cx="7620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800">
                <a:solidFill>
                  <a:srgbClr val="7030A0"/>
                </a:solidFill>
                <a:sym typeface="Times New Roman" panose="02020603050405020304" pitchFamily="18" charset="0"/>
              </a:rPr>
              <a:t>Có thể em chưa biết</a:t>
            </a:r>
          </a:p>
        </p:txBody>
      </p:sp>
      <p:sp>
        <p:nvSpPr>
          <p:cNvPr id="5" name="TextBox 2"/>
          <p:cNvSpPr>
            <a:spLocks noChangeArrowheads="1"/>
          </p:cNvSpPr>
          <p:nvPr/>
        </p:nvSpPr>
        <p:spPr bwMode="auto">
          <a:xfrm>
            <a:off x="1981200" y="914401"/>
            <a:ext cx="8153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q"/>
            </a:pPr>
            <a:r>
              <a:rPr lang="en-US" altLang="en-US" sz="2800">
                <a:solidFill>
                  <a:srgbClr val="00B050"/>
                </a:solidFill>
                <a:sym typeface="Times New Roman" panose="02020603050405020304" pitchFamily="18" charset="0"/>
              </a:rPr>
              <a:t> Ta nhìn thấy bông hoa màu đỏ vì có ánh sáng màu đỏ từ bông hoa đến mắt ta. Có nhiều loại ánh sáng màu  như đỏ, vàng, lục, lam, tím,…</a:t>
            </a:r>
          </a:p>
          <a:p>
            <a:pPr eaLnBrk="1" hangingPunct="1">
              <a:buFont typeface="Wingdings" panose="05000000000000000000" pitchFamily="2" charset="2"/>
              <a:buChar char="q"/>
            </a:pPr>
            <a:r>
              <a:rPr lang="en-US" altLang="en-US" sz="2800">
                <a:solidFill>
                  <a:srgbClr val="00B050"/>
                </a:solidFill>
                <a:sym typeface="Times New Roman" panose="02020603050405020304" pitchFamily="18" charset="0"/>
              </a:rPr>
              <a:t> Vật đen là vật không tự phát ra ánh sáng và cũng không hắt lại ánh sáng chiếu vào nó. Sở dĩ ta nhận ra vật đen vì nó được đặt bên cạnh những vật khác.</a:t>
            </a:r>
            <a:endParaRPr lang="en-US" altLang="en-US" sz="2800">
              <a:solidFill>
                <a:srgbClr val="00B050"/>
              </a:solidFill>
              <a:latin typeface="Constantia" panose="02030602050306030303" pitchFamily="18" charset="0"/>
              <a:sym typeface="Constantia" panose="02030602050306030303" pitchFamily="18" charset="0"/>
            </a:endParaRPr>
          </a:p>
        </p:txBody>
      </p:sp>
    </p:spTree>
    <p:extLst>
      <p:ext uri="{BB962C8B-B14F-4D97-AF65-F5344CB8AC3E}">
        <p14:creationId xmlns:p14="http://schemas.microsoft.com/office/powerpoint/2010/main" val="3305157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strVal val="#ppt_w*0.05"/>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anim calcmode="lin" valueType="num">
                                      <p:cBhvr>
                                        <p:cTn id="17" dur="500" fill="hold"/>
                                        <p:tgtEl>
                                          <p:spTgt spid="5"/>
                                        </p:tgtEl>
                                        <p:attrNameLst>
                                          <p:attrName>ppt_x</p:attrName>
                                        </p:attrNameLst>
                                      </p:cBhvr>
                                      <p:tavLst>
                                        <p:tav tm="0">
                                          <p:val>
                                            <p:strVal val="#ppt_x-.2"/>
                                          </p:val>
                                        </p:tav>
                                        <p:tav tm="100000">
                                          <p:val>
                                            <p:strVal val="#ppt_x"/>
                                          </p:val>
                                        </p:tav>
                                      </p:tavLst>
                                    </p:anim>
                                    <p:anim calcmode="lin" valueType="num">
                                      <p:cBhvr>
                                        <p:cTn id="18" dur="500" fill="hold"/>
                                        <p:tgtEl>
                                          <p:spTgt spid="5"/>
                                        </p:tgtEl>
                                        <p:attrNameLst>
                                          <p:attrName>ppt_y</p:attrName>
                                        </p:attrNameLst>
                                      </p:cBhvr>
                                      <p:tavLst>
                                        <p:tav tm="0">
                                          <p:val>
                                            <p:strVal val="#ppt_y"/>
                                          </p:val>
                                        </p:tav>
                                        <p:tav tm="100000">
                                          <p:val>
                                            <p:strVal val="#ppt_y"/>
                                          </p:val>
                                        </p:tav>
                                      </p:tavLst>
                                    </p:anim>
                                    <p:animEffect>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utoUpdateAnimBg="0"/>
      <p:bldP spid="5" grpId="0" bldLvl="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3"/>
          <p:cNvSpPr>
            <a:spLocks noChangeArrowheads="1" noChangeShapeType="1" noTextEdit="1"/>
          </p:cNvSpPr>
          <p:nvPr/>
        </p:nvSpPr>
        <p:spPr bwMode="auto">
          <a:xfrm>
            <a:off x="3048000" y="242888"/>
            <a:ext cx="6667500" cy="671512"/>
          </a:xfrm>
          <a:prstGeom prst="rect">
            <a:avLst/>
          </a:prstGeom>
        </p:spPr>
        <p:txBody>
          <a:bodyPr wrap="none" fromWordArt="1">
            <a:prstTxWarp prst="textPlain">
              <a:avLst>
                <a:gd name="adj" fmla="val 50000"/>
              </a:avLst>
            </a:prstTxWarp>
          </a:bodyPr>
          <a:lstStyle/>
          <a:p>
            <a:pPr algn="ctr"/>
            <a:r>
              <a:rPr lang="vi-VN" sz="2800" b="1" kern="10">
                <a:ln w="9525">
                  <a:solidFill>
                    <a:srgbClr val="FF00FF"/>
                  </a:solidFill>
                  <a:miter lim="800000"/>
                  <a:headEnd/>
                  <a:tailEnd/>
                </a:ln>
                <a:solidFill>
                  <a:srgbClr val="0000FF"/>
                </a:solidFill>
                <a:cs typeface="Times New Roman" panose="02020603050405020304" pitchFamily="18" charset="0"/>
              </a:rPr>
              <a:t>HƯỚNG DẪN VỀ NHÀ</a:t>
            </a:r>
            <a:endParaRPr lang="en-US" sz="2800" b="1" kern="10">
              <a:ln w="9525">
                <a:solidFill>
                  <a:srgbClr val="FF00FF"/>
                </a:solidFill>
                <a:miter lim="800000"/>
                <a:headEnd/>
                <a:tailEnd/>
              </a:ln>
              <a:solidFill>
                <a:srgbClr val="0000FF"/>
              </a:solidFill>
              <a:cs typeface="Times New Roman" panose="02020603050405020304" pitchFamily="18" charset="0"/>
            </a:endParaRPr>
          </a:p>
        </p:txBody>
      </p:sp>
      <p:sp>
        <p:nvSpPr>
          <p:cNvPr id="15363" name="Text Box 4"/>
          <p:cNvSpPr>
            <a:spLocks noChangeArrowheads="1"/>
          </p:cNvSpPr>
          <p:nvPr/>
        </p:nvSpPr>
        <p:spPr bwMode="auto">
          <a:xfrm>
            <a:off x="2819400" y="1828801"/>
            <a:ext cx="75438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Arial" panose="020B0604020202020204" pitchFamily="34" charset="0"/>
              <a:buChar char="-"/>
            </a:pP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Học</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thuộc</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phần</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ghi</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nhớ</a:t>
            </a:r>
            <a:r>
              <a:rPr lang="en-US" altLang="en-US" sz="3200" b="1" dirty="0">
                <a:solidFill>
                  <a:schemeClr val="accent2"/>
                </a:solidFill>
                <a:sym typeface="Times New Roman" panose="02020603050405020304" pitchFamily="18" charset="0"/>
              </a:rPr>
              <a:t> </a:t>
            </a:r>
          </a:p>
          <a:p>
            <a:pPr eaLnBrk="1" hangingPunct="1">
              <a:buFont typeface="Arial" panose="020B0604020202020204" pitchFamily="34" charset="0"/>
              <a:buChar char="-"/>
            </a:pP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Làm</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bài</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tập</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sách</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bài</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tập</a:t>
            </a:r>
            <a:r>
              <a:rPr lang="en-US" altLang="en-US" sz="3200" b="1" dirty="0">
                <a:solidFill>
                  <a:schemeClr val="accent2"/>
                </a:solidFill>
                <a:sym typeface="Times New Roman" panose="02020603050405020304" pitchFamily="18" charset="0"/>
              </a:rPr>
              <a:t>.</a:t>
            </a:r>
          </a:p>
          <a:p>
            <a:pPr eaLnBrk="1" hangingPunct="1">
              <a:buFont typeface="Arial" panose="020B0604020202020204" pitchFamily="34" charset="0"/>
              <a:buChar char="-"/>
            </a:pP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Xem</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trước</a:t>
            </a:r>
            <a:r>
              <a:rPr lang="en-US" altLang="en-US" sz="3200" b="1" dirty="0">
                <a:solidFill>
                  <a:schemeClr val="accent2"/>
                </a:solidFill>
                <a:sym typeface="Times New Roman" panose="02020603050405020304" pitchFamily="18" charset="0"/>
              </a:rPr>
              <a:t> </a:t>
            </a:r>
            <a:r>
              <a:rPr lang="en-US" altLang="en-US" sz="3200" b="1" dirty="0" err="1">
                <a:solidFill>
                  <a:schemeClr val="accent2"/>
                </a:solidFill>
                <a:sym typeface="Times New Roman" panose="02020603050405020304" pitchFamily="18" charset="0"/>
              </a:rPr>
              <a:t>nội</a:t>
            </a:r>
            <a:r>
              <a:rPr lang="en-US" altLang="en-US" sz="3200" b="1" dirty="0">
                <a:solidFill>
                  <a:schemeClr val="accent2"/>
                </a:solidFill>
                <a:sym typeface="Times New Roman" panose="02020603050405020304" pitchFamily="18" charset="0"/>
              </a:rPr>
              <a:t> dung CHỦ ĐỀ 2</a:t>
            </a:r>
          </a:p>
          <a:p>
            <a:pPr eaLnBrk="1" hangingPunct="1"/>
            <a:endParaRPr lang="en-US" altLang="en-US" sz="3200" b="1" dirty="0">
              <a:solidFill>
                <a:schemeClr val="accent2"/>
              </a:solidFill>
              <a:sym typeface="Times New Roman" panose="02020603050405020304" pitchFamily="18" charset="0"/>
            </a:endParaRPr>
          </a:p>
        </p:txBody>
      </p:sp>
      <p:sp>
        <p:nvSpPr>
          <p:cNvPr id="2" name="Rectangle 1"/>
          <p:cNvSpPr/>
          <p:nvPr/>
        </p:nvSpPr>
        <p:spPr>
          <a:xfrm>
            <a:off x="540224" y="4388725"/>
            <a:ext cx="11101316" cy="584775"/>
          </a:xfrm>
          <a:prstGeom prst="rect">
            <a:avLst/>
          </a:prstGeom>
        </p:spPr>
        <p:txBody>
          <a:bodyPr wrap="square">
            <a:spAutoFit/>
          </a:bodyPr>
          <a:lstStyle/>
          <a:p>
            <a:r>
              <a:rPr lang="en-US" sz="3200" dirty="0" smtClean="0">
                <a:solidFill>
                  <a:srgbClr val="FF0000"/>
                </a:solidFill>
                <a:latin typeface="Times New Roman" panose="02020603050405020304" pitchFamily="18" charset="0"/>
                <a:cs typeface="Times New Roman" panose="02020603050405020304" pitchFamily="18" charset="0"/>
              </a:rPr>
              <a:t>CÁC BẠN CHÉP GIÚP CÔ PHẦN KẾT LUẬN VÀ KHÁI NIỆM</a:t>
            </a:r>
            <a:endParaRPr lang="en-US" sz="3200" dirty="0"/>
          </a:p>
        </p:txBody>
      </p:sp>
    </p:spTree>
    <p:extLst>
      <p:ext uri="{BB962C8B-B14F-4D97-AF65-F5344CB8AC3E}">
        <p14:creationId xmlns:p14="http://schemas.microsoft.com/office/powerpoint/2010/main" val="1194510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0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11"/>
          <p:cNvSpPr>
            <a:spLocks noChangeArrowheads="1"/>
          </p:cNvSpPr>
          <p:nvPr/>
        </p:nvSpPr>
        <p:spPr bwMode="auto">
          <a:xfrm>
            <a:off x="1524000" y="14288"/>
            <a:ext cx="9144000" cy="167640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536" tIns="45768" rIns="91536" bIns="45768" anchor="ct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algn="ctr" eaLnBrk="1" hangingPunct="1"/>
            <a:r>
              <a:rPr lang="en-US" altLang="en-US" sz="3600" b="1">
                <a:solidFill>
                  <a:schemeClr val="bg1"/>
                </a:solidFill>
              </a:rPr>
              <a:t>BÀI 1</a:t>
            </a:r>
          </a:p>
          <a:p>
            <a:pPr algn="ctr" eaLnBrk="1" hangingPunct="1"/>
            <a:r>
              <a:rPr lang="en-US" altLang="en-US" sz="3600" b="1">
                <a:solidFill>
                  <a:schemeClr val="bg1"/>
                </a:solidFill>
              </a:rPr>
              <a:t>NHẬN BIẾT ÁNH SÁNG – NGUỒN SÁNG</a:t>
            </a:r>
          </a:p>
          <a:p>
            <a:pPr algn="ctr" eaLnBrk="1" hangingPunct="1"/>
            <a:r>
              <a:rPr lang="en-US" altLang="en-US" sz="3600" b="1">
                <a:solidFill>
                  <a:schemeClr val="bg1"/>
                </a:solidFill>
              </a:rPr>
              <a:t> VÀ VẬT SÁNG</a:t>
            </a:r>
          </a:p>
        </p:txBody>
      </p:sp>
      <p:sp>
        <p:nvSpPr>
          <p:cNvPr id="5124" name="WordArt 6"/>
          <p:cNvSpPr>
            <a:spLocks noChangeArrowheads="1" noChangeShapeType="1" noTextEdit="1"/>
          </p:cNvSpPr>
          <p:nvPr/>
        </p:nvSpPr>
        <p:spPr bwMode="auto">
          <a:xfrm>
            <a:off x="3962400" y="4572000"/>
            <a:ext cx="4800600" cy="1905000"/>
          </a:xfrm>
          <a:prstGeom prst="rect">
            <a:avLst/>
          </a:prstGeom>
        </p:spPr>
        <p:txBody>
          <a:bodyPr wrap="none" fromWordArt="1">
            <a:prstTxWarp prst="textPlain">
              <a:avLst>
                <a:gd name="adj" fmla="val 50000"/>
              </a:avLst>
            </a:prstTxWarp>
          </a:bodyPr>
          <a:lstStyle/>
          <a:p>
            <a:pPr algn="ctr"/>
            <a:r>
              <a:rPr lang="en-US" sz="3600" b="1" kern="10">
                <a:ln w="19050">
                  <a:solidFill>
                    <a:srgbClr val="FF0000"/>
                  </a:solidFill>
                  <a:round/>
                  <a:headEnd/>
                  <a:tailEnd/>
                </a:ln>
                <a:solidFill>
                  <a:srgbClr val="FFFF66"/>
                </a:solidFill>
                <a:effectLst>
                  <a:outerShdw dist="35921" dir="2700000" algn="ctr" rotWithShape="0">
                    <a:srgbClr val="990000"/>
                  </a:outerShdw>
                </a:effectLst>
                <a:cs typeface="Times New Roman" panose="02020603050405020304" pitchFamily="18" charset="0"/>
              </a:rPr>
              <a:t>VẬT LÍ 7</a:t>
            </a:r>
          </a:p>
        </p:txBody>
      </p:sp>
    </p:spTree>
    <p:extLst>
      <p:ext uri="{BB962C8B-B14F-4D97-AF65-F5344CB8AC3E}">
        <p14:creationId xmlns:p14="http://schemas.microsoft.com/office/powerpoint/2010/main" val="4165436424"/>
      </p:ext>
    </p:extLst>
  </p:cSld>
  <p:clrMapOvr>
    <a:masterClrMapping/>
  </p:clrMapOvr>
  <p:transition advTm="62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78"/>
          <p:cNvSpPr>
            <a:spLocks noChangeArrowheads="1"/>
          </p:cNvSpPr>
          <p:nvPr/>
        </p:nvSpPr>
        <p:spPr bwMode="auto">
          <a:xfrm>
            <a:off x="1524001" y="0"/>
            <a:ext cx="9117013" cy="762000"/>
          </a:xfrm>
          <a:prstGeom prst="roundRect">
            <a:avLst>
              <a:gd name="adj" fmla="val 16667"/>
            </a:avLst>
          </a:prstGeom>
          <a:gradFill rotWithShape="1">
            <a:gsLst>
              <a:gs pos="0">
                <a:srgbClr val="767600"/>
              </a:gs>
              <a:gs pos="50000">
                <a:srgbClr val="FFFF00"/>
              </a:gs>
              <a:gs pos="100000">
                <a:srgbClr val="767600"/>
              </a:gs>
            </a:gsLst>
            <a:lin ang="5400000" scaled="1"/>
          </a:gradFill>
          <a:ln w="12700">
            <a:solidFill>
              <a:schemeClr val="accent2"/>
            </a:solidFill>
            <a:round/>
            <a:headEnd type="none" w="sm" len="sm"/>
            <a:tailEnd type="none" w="sm" len="sm"/>
          </a:ln>
        </p:spPr>
        <p:txBody>
          <a:bodyPr wrap="none" anchor="ctr"/>
          <a:lstStyle/>
          <a:p>
            <a:pPr algn="ctr">
              <a:spcBef>
                <a:spcPct val="50000"/>
              </a:spcBef>
              <a:defRPr/>
            </a:pPr>
            <a:r>
              <a:rPr lang="en-US" sz="2400" b="1" dirty="0">
                <a:solidFill>
                  <a:srgbClr val="FF0000"/>
                </a:solidFill>
                <a:ea typeface="SimSun" charset="-122"/>
                <a:cs typeface="Times New Roman" pitchFamily="18" charset="0"/>
              </a:rPr>
              <a:t>BÀI 1: </a:t>
            </a:r>
            <a:r>
              <a:rPr lang="en-US" sz="2400" b="1" dirty="0" smtClean="0">
                <a:solidFill>
                  <a:srgbClr val="FF0000"/>
                </a:solidFill>
                <a:ea typeface="SimSun" charset="-122"/>
                <a:cs typeface="Times New Roman" pitchFamily="18" charset="0"/>
              </a:rPr>
              <a:t>NHẬN </a:t>
            </a:r>
            <a:r>
              <a:rPr lang="en-US" sz="2400" b="1" dirty="0">
                <a:solidFill>
                  <a:srgbClr val="FF0000"/>
                </a:solidFill>
                <a:ea typeface="SimSun" charset="-122"/>
                <a:cs typeface="Times New Roman" pitchFamily="18" charset="0"/>
              </a:rPr>
              <a:t>BIẾT ÁNH SÁNG – NGUỒN SÁNG VÀ VẬT SÁNG</a:t>
            </a:r>
            <a:endParaRPr lang="en-US" sz="2400" b="1" dirty="0">
              <a:solidFill>
                <a:srgbClr val="FF0000"/>
              </a:solidFill>
              <a:effectLst>
                <a:outerShdw blurRad="38100" dist="38100" dir="2700000" algn="tl">
                  <a:srgbClr val="C0C0C0"/>
                </a:outerShdw>
              </a:effectLst>
              <a:ea typeface="SimSun" charset="-122"/>
              <a:cs typeface="Times New Roman" pitchFamily="18" charset="0"/>
            </a:endParaRPr>
          </a:p>
        </p:txBody>
      </p:sp>
      <p:sp>
        <p:nvSpPr>
          <p:cNvPr id="7" name="TextBox 1"/>
          <p:cNvSpPr>
            <a:spLocks noChangeArrowheads="1"/>
          </p:cNvSpPr>
          <p:nvPr/>
        </p:nvSpPr>
        <p:spPr bwMode="auto">
          <a:xfrm>
            <a:off x="1524000" y="838201"/>
            <a:ext cx="449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I. NHẬN BIẾT ÁNH SÁNG</a:t>
            </a:r>
          </a:p>
        </p:txBody>
      </p:sp>
      <p:sp>
        <p:nvSpPr>
          <p:cNvPr id="8" name="TextBox 2"/>
          <p:cNvSpPr>
            <a:spLocks noChangeArrowheads="1"/>
          </p:cNvSpPr>
          <p:nvPr/>
        </p:nvSpPr>
        <p:spPr bwMode="auto">
          <a:xfrm>
            <a:off x="1524000" y="1295401"/>
            <a:ext cx="495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v"/>
            </a:pPr>
            <a:r>
              <a:rPr lang="en-US" altLang="en-US" sz="2400">
                <a:solidFill>
                  <a:srgbClr val="7030A0"/>
                </a:solidFill>
                <a:sym typeface="Times New Roman" panose="02020603050405020304" pitchFamily="18" charset="0"/>
              </a:rPr>
              <a:t> Quan sát và thí nghiệm</a:t>
            </a:r>
          </a:p>
        </p:txBody>
      </p:sp>
      <p:sp>
        <p:nvSpPr>
          <p:cNvPr id="9" name="TextBox 8"/>
          <p:cNvSpPr>
            <a:spLocks noChangeArrowheads="1"/>
          </p:cNvSpPr>
          <p:nvPr/>
        </p:nvSpPr>
        <p:spPr bwMode="auto">
          <a:xfrm>
            <a:off x="1752600" y="1905001"/>
            <a:ext cx="8763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dirty="0" err="1">
                <a:solidFill>
                  <a:srgbClr val="0070C0"/>
                </a:solidFill>
                <a:sym typeface="Times New Roman" panose="02020603050405020304" pitchFamily="18" charset="0"/>
              </a:rPr>
              <a:t>Từ</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những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thí</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nghiệm</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hoặc</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quan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sát</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hàng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ngày</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sau</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đây</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trường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hợp</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nào</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mắt</a:t>
            </a:r>
            <a:r>
              <a:rPr lang="en-US" altLang="en-US" sz="2400" b="1" dirty="0">
                <a:solidFill>
                  <a:srgbClr val="0070C0"/>
                </a:solidFill>
                <a:sym typeface="Times New Roman" panose="02020603050405020304" pitchFamily="18" charset="0"/>
              </a:rPr>
              <a:t> ta </a:t>
            </a:r>
            <a:r>
              <a:rPr lang="en-US" altLang="en-US" sz="2400" b="1" dirty="0" err="1">
                <a:solidFill>
                  <a:srgbClr val="0070C0"/>
                </a:solidFill>
                <a:sym typeface="Times New Roman" panose="02020603050405020304" pitchFamily="18" charset="0"/>
              </a:rPr>
              <a:t>nhận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biết</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ánh</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sáng</a:t>
            </a:r>
            <a:r>
              <a:rPr lang="en-US" altLang="en-US" sz="2400" b="1" dirty="0">
                <a:solidFill>
                  <a:srgbClr val="0070C0"/>
                </a:solidFill>
                <a:sym typeface="Times New Roman" panose="02020603050405020304" pitchFamily="18" charset="0"/>
              </a:rPr>
              <a:t>?</a:t>
            </a:r>
          </a:p>
          <a:p>
            <a:pPr eaLnBrk="1" hangingPunct="1"/>
            <a:r>
              <a:rPr lang="en-US" altLang="en-US" sz="2400" b="1" dirty="0">
                <a:solidFill>
                  <a:srgbClr val="0070C0"/>
                </a:solidFill>
                <a:sym typeface="Times New Roman" panose="02020603050405020304" pitchFamily="18" charset="0"/>
              </a:rPr>
              <a:t>1. Ban </a:t>
            </a:r>
            <a:r>
              <a:rPr lang="en-US" altLang="en-US" sz="2400" b="1" dirty="0" err="1">
                <a:solidFill>
                  <a:srgbClr val="0070C0"/>
                </a:solidFill>
                <a:sym typeface="Times New Roman" panose="02020603050405020304" pitchFamily="18" charset="0"/>
              </a:rPr>
              <a:t>đêm</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đứng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trong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phòng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có</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cửa</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gỗ</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đóng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kín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không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bật</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đèn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mở</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mắt</a:t>
            </a:r>
            <a:r>
              <a:rPr lang="en-US" altLang="en-US" sz="2400" b="1" dirty="0">
                <a:solidFill>
                  <a:srgbClr val="0070C0"/>
                </a:solidFill>
                <a:sym typeface="Times New Roman" panose="02020603050405020304" pitchFamily="18" charset="0"/>
              </a:rPr>
              <a:t>.</a:t>
            </a:r>
          </a:p>
          <a:p>
            <a:pPr eaLnBrk="1" hangingPunct="1"/>
            <a:r>
              <a:rPr lang="en-US" altLang="en-US" sz="2400" b="1" dirty="0">
                <a:solidFill>
                  <a:srgbClr val="0070C0"/>
                </a:solidFill>
                <a:sym typeface="Times New Roman" panose="02020603050405020304" pitchFamily="18" charset="0"/>
              </a:rPr>
              <a:t>2. Ban </a:t>
            </a:r>
            <a:r>
              <a:rPr lang="en-US" altLang="en-US" sz="2400" b="1" dirty="0" err="1">
                <a:solidFill>
                  <a:srgbClr val="0070C0"/>
                </a:solidFill>
                <a:sym typeface="Times New Roman" panose="02020603050405020304" pitchFamily="18" charset="0"/>
              </a:rPr>
              <a:t>đêm</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đứng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trong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phòng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đóng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kín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cửa</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bật</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đèn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mở</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mắt</a:t>
            </a:r>
            <a:r>
              <a:rPr lang="en-US" altLang="en-US" sz="2400" b="1" dirty="0">
                <a:solidFill>
                  <a:srgbClr val="0070C0"/>
                </a:solidFill>
                <a:sym typeface="Times New Roman" panose="02020603050405020304" pitchFamily="18" charset="0"/>
              </a:rPr>
              <a:t>.</a:t>
            </a:r>
          </a:p>
          <a:p>
            <a:pPr eaLnBrk="1" hangingPunct="1"/>
            <a:r>
              <a:rPr lang="en-US" altLang="en-US" sz="2400" b="1" dirty="0">
                <a:solidFill>
                  <a:srgbClr val="0070C0"/>
                </a:solidFill>
                <a:sym typeface="Times New Roman" panose="02020603050405020304" pitchFamily="18" charset="0"/>
              </a:rPr>
              <a:t>3. Ban </a:t>
            </a:r>
            <a:r>
              <a:rPr lang="en-US" altLang="en-US" sz="2400" b="1" dirty="0" err="1">
                <a:solidFill>
                  <a:srgbClr val="0070C0"/>
                </a:solidFill>
                <a:sym typeface="Times New Roman" panose="02020603050405020304" pitchFamily="18" charset="0"/>
              </a:rPr>
              <a:t>ngày</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đứng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ngoài</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trời</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mở</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mắt</a:t>
            </a:r>
            <a:r>
              <a:rPr lang="en-US" altLang="en-US" sz="2400" b="1" dirty="0">
                <a:solidFill>
                  <a:srgbClr val="0070C0"/>
                </a:solidFill>
                <a:sym typeface="Times New Roman" panose="02020603050405020304" pitchFamily="18" charset="0"/>
              </a:rPr>
              <a:t>.</a:t>
            </a:r>
          </a:p>
          <a:p>
            <a:pPr eaLnBrk="1" hangingPunct="1"/>
            <a:r>
              <a:rPr lang="en-US" altLang="en-US" sz="2400" b="1" dirty="0">
                <a:solidFill>
                  <a:srgbClr val="0070C0"/>
                </a:solidFill>
                <a:sym typeface="Times New Roman" panose="02020603050405020304" pitchFamily="18" charset="0"/>
              </a:rPr>
              <a:t>4. Ban </a:t>
            </a:r>
            <a:r>
              <a:rPr lang="en-US" altLang="en-US" sz="2400" b="1" dirty="0" err="1">
                <a:solidFill>
                  <a:srgbClr val="0070C0"/>
                </a:solidFill>
                <a:sym typeface="Times New Roman" panose="02020603050405020304" pitchFamily="18" charset="0"/>
              </a:rPr>
              <a:t>ngày</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đứng</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ngoài</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trời</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mở</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mắt</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lấy</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tay</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che</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kín</a:t>
            </a:r>
            <a:r>
              <a:rPr lang="en-US" altLang="en-US" sz="2400" b="1" dirty="0">
                <a:solidFill>
                  <a:srgbClr val="0070C0"/>
                </a:solidFill>
                <a:sym typeface="Times New Roman" panose="02020603050405020304" pitchFamily="18" charset="0"/>
              </a:rPr>
              <a:t> </a:t>
            </a:r>
            <a:r>
              <a:rPr lang="en-US" altLang="en-US" sz="2400" b="1" dirty="0" err="1">
                <a:solidFill>
                  <a:srgbClr val="0070C0"/>
                </a:solidFill>
                <a:sym typeface="Times New Roman" panose="02020603050405020304" pitchFamily="18" charset="0"/>
              </a:rPr>
              <a:t>mắt</a:t>
            </a:r>
            <a:r>
              <a:rPr lang="en-US" altLang="en-US" sz="2400" b="1" dirty="0">
                <a:solidFill>
                  <a:srgbClr val="0070C0"/>
                </a:solidFill>
                <a:sym typeface="Times New Roman" panose="02020603050405020304" pitchFamily="18" charset="0"/>
              </a:rPr>
              <a:t>.</a:t>
            </a:r>
          </a:p>
        </p:txBody>
      </p:sp>
      <p:sp>
        <p:nvSpPr>
          <p:cNvPr id="10" name="TextBox 17"/>
          <p:cNvSpPr>
            <a:spLocks noChangeArrowheads="1"/>
          </p:cNvSpPr>
          <p:nvPr/>
        </p:nvSpPr>
        <p:spPr bwMode="auto">
          <a:xfrm>
            <a:off x="1524000" y="466725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     Mắt ta nhận biết được ánh sáng trong trường hợp:</a:t>
            </a:r>
          </a:p>
          <a:p>
            <a:pPr eaLnBrk="1" hangingPunct="1"/>
            <a:r>
              <a:rPr lang="en-US" altLang="en-US" sz="2400" b="1">
                <a:solidFill>
                  <a:srgbClr val="00B050"/>
                </a:solidFill>
                <a:sym typeface="Times New Roman" panose="02020603050405020304" pitchFamily="18" charset="0"/>
              </a:rPr>
              <a:t>2. Ban đêm đứng trong phòng đóng kín cửa, bật đèn, mở mắt.</a:t>
            </a:r>
          </a:p>
          <a:p>
            <a:pPr eaLnBrk="1" hangingPunct="1"/>
            <a:r>
              <a:rPr lang="en-US" altLang="en-US" sz="2400" b="1">
                <a:solidFill>
                  <a:srgbClr val="00B050"/>
                </a:solidFill>
                <a:sym typeface="Times New Roman" panose="02020603050405020304" pitchFamily="18" charset="0"/>
              </a:rPr>
              <a:t>3. Ban ngày, đứng ngoài trời, mở mắt.</a:t>
            </a:r>
            <a:endParaRPr lang="en-US" altLang="en-US" sz="2400" b="1">
              <a:solidFill>
                <a:srgbClr val="00B050"/>
              </a:solidFill>
              <a:latin typeface="Arial" panose="020B0604020202020204" pitchFamily="34" charset="0"/>
            </a:endParaRPr>
          </a:p>
        </p:txBody>
      </p:sp>
    </p:spTree>
    <p:extLst>
      <p:ext uri="{BB962C8B-B14F-4D97-AF65-F5344CB8AC3E}">
        <p14:creationId xmlns:p14="http://schemas.microsoft.com/office/powerpoint/2010/main" val="2293425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6" dur="1000" fill="hold"/>
                                        <p:tgtEl>
                                          <p:spTgt spid="8"/>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8"/>
                                        </p:tgtEl>
                                        <p:attrNameLst>
                                          <p:attrName>ppt_y</p:attrName>
                                        </p:attrNameLst>
                                      </p:cBhvr>
                                      <p:tavLst>
                                        <p:tav tm="0">
                                          <p:val>
                                            <p:strVal val="#ppt_y+.1"/>
                                          </p:val>
                                        </p:tav>
                                        <p:tav tm="100000">
                                          <p:val>
                                            <p:strVal val="#ppt_y"/>
                                          </p:val>
                                        </p:tav>
                                      </p:tavLst>
                                    </p:anim>
                                    <p:animEffect>
                                      <p:cBhvr>
                                        <p:cTn id="20" dur="1000" decel="50000">
                                          <p:stCondLst>
                                            <p:cond delay="0"/>
                                          </p:stCondLst>
                                        </p:cTn>
                                        <p:tgtEl>
                                          <p:spTgt spid="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ldLvl="0" autoUpdateAnimBg="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1"/>
          <p:cNvSpPr>
            <a:spLocks noChangeArrowheads="1"/>
          </p:cNvSpPr>
          <p:nvPr/>
        </p:nvSpPr>
        <p:spPr bwMode="auto">
          <a:xfrm>
            <a:off x="1524000" y="838201"/>
            <a:ext cx="449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I. NHẬN BIẾT ÁNH SÁNG</a:t>
            </a:r>
          </a:p>
        </p:txBody>
      </p:sp>
      <p:sp>
        <p:nvSpPr>
          <p:cNvPr id="8" name="TextBox 2"/>
          <p:cNvSpPr>
            <a:spLocks noChangeArrowheads="1"/>
          </p:cNvSpPr>
          <p:nvPr/>
        </p:nvSpPr>
        <p:spPr bwMode="auto">
          <a:xfrm>
            <a:off x="1524000" y="1295401"/>
            <a:ext cx="891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7030A0"/>
                </a:solidFill>
                <a:sym typeface="Times New Roman" panose="02020603050405020304" pitchFamily="18" charset="0"/>
              </a:rPr>
              <a:t> C1: Trong những trường hợp mắt ta nhận biết được ánh sáng, có điều kiện gì giống nhau?</a:t>
            </a:r>
          </a:p>
        </p:txBody>
      </p:sp>
      <p:sp>
        <p:nvSpPr>
          <p:cNvPr id="9" name="TextBox 8"/>
          <p:cNvSpPr>
            <a:spLocks noChangeArrowheads="1"/>
          </p:cNvSpPr>
          <p:nvPr/>
        </p:nvSpPr>
        <p:spPr bwMode="auto">
          <a:xfrm>
            <a:off x="1905001" y="2133601"/>
            <a:ext cx="7635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       Giống nhau: Mắt đều mở, ánh sáng truyền vào mắt.</a:t>
            </a:r>
          </a:p>
        </p:txBody>
      </p:sp>
      <p:sp>
        <p:nvSpPr>
          <p:cNvPr id="10" name="TextBox 9"/>
          <p:cNvSpPr>
            <a:spLocks noChangeArrowheads="1"/>
          </p:cNvSpPr>
          <p:nvPr/>
        </p:nvSpPr>
        <p:spPr bwMode="auto">
          <a:xfrm>
            <a:off x="1676400" y="2590801"/>
            <a:ext cx="403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v"/>
            </a:pPr>
            <a:r>
              <a:rPr lang="en-US" altLang="en-US" sz="2400" b="1">
                <a:solidFill>
                  <a:srgbClr val="7030A0"/>
                </a:solidFill>
                <a:sym typeface="Times New Roman" panose="02020603050405020304" pitchFamily="18" charset="0"/>
              </a:rPr>
              <a:t> Kết luận</a:t>
            </a:r>
          </a:p>
        </p:txBody>
      </p:sp>
      <p:sp>
        <p:nvSpPr>
          <p:cNvPr id="11" name="Text Box 6"/>
          <p:cNvSpPr>
            <a:spLocks noChangeArrowheads="1"/>
          </p:cNvSpPr>
          <p:nvPr/>
        </p:nvSpPr>
        <p:spPr bwMode="auto">
          <a:xfrm>
            <a:off x="1752600" y="3200401"/>
            <a:ext cx="8382000" cy="8302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i="1">
                <a:solidFill>
                  <a:srgbClr val="FF3300"/>
                </a:solidFill>
                <a:sym typeface="Times New Roman" panose="02020603050405020304" pitchFamily="18" charset="0"/>
              </a:rPr>
              <a:t>Mắt ta nhận biết được ánh sáng khi có </a:t>
            </a:r>
            <a:r>
              <a:rPr lang="en-US" altLang="en-US" sz="2400" b="1" i="1" u="sng">
                <a:solidFill>
                  <a:srgbClr val="FF3300"/>
                </a:solidFill>
                <a:sym typeface="Times New Roman" panose="02020603050405020304" pitchFamily="18" charset="0"/>
              </a:rPr>
              <a:t>		</a:t>
            </a:r>
            <a:r>
              <a:rPr lang="en-US" altLang="en-US" sz="2400" b="1" i="1">
                <a:solidFill>
                  <a:srgbClr val="FF3300"/>
                </a:solidFill>
                <a:sym typeface="Times New Roman" panose="02020603050405020304" pitchFamily="18" charset="0"/>
              </a:rPr>
              <a:t>  truyền vào mắt ta</a:t>
            </a:r>
          </a:p>
        </p:txBody>
      </p:sp>
      <p:sp>
        <p:nvSpPr>
          <p:cNvPr id="12" name="Text Box 7"/>
          <p:cNvSpPr>
            <a:spLocks noChangeArrowheads="1"/>
          </p:cNvSpPr>
          <p:nvPr/>
        </p:nvSpPr>
        <p:spPr bwMode="auto">
          <a:xfrm>
            <a:off x="6858000" y="3124201"/>
            <a:ext cx="1828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800" b="1" i="1">
                <a:solidFill>
                  <a:srgbClr val="990099"/>
                </a:solidFill>
                <a:sym typeface="Times New Roman" panose="02020603050405020304" pitchFamily="18" charset="0"/>
              </a:rPr>
              <a:t>ánh sáng  </a:t>
            </a:r>
          </a:p>
        </p:txBody>
      </p:sp>
      <p:sp>
        <p:nvSpPr>
          <p:cNvPr id="13" name="AutoShape 278"/>
          <p:cNvSpPr>
            <a:spLocks noChangeArrowheads="1"/>
          </p:cNvSpPr>
          <p:nvPr/>
        </p:nvSpPr>
        <p:spPr bwMode="auto">
          <a:xfrm>
            <a:off x="1524001" y="0"/>
            <a:ext cx="9117013" cy="762000"/>
          </a:xfrm>
          <a:prstGeom prst="roundRect">
            <a:avLst>
              <a:gd name="adj" fmla="val 16667"/>
            </a:avLst>
          </a:prstGeom>
          <a:gradFill rotWithShape="1">
            <a:gsLst>
              <a:gs pos="0">
                <a:srgbClr val="767600"/>
              </a:gs>
              <a:gs pos="50000">
                <a:srgbClr val="FFFF00"/>
              </a:gs>
              <a:gs pos="100000">
                <a:srgbClr val="767600"/>
              </a:gs>
            </a:gsLst>
            <a:lin ang="5400000" scaled="1"/>
          </a:gradFill>
          <a:ln w="12700">
            <a:solidFill>
              <a:schemeClr val="accent2"/>
            </a:solidFill>
            <a:round/>
            <a:headEnd type="none" w="sm" len="sm"/>
            <a:tailEnd type="none" w="sm" len="sm"/>
          </a:ln>
        </p:spPr>
        <p:txBody>
          <a:bodyPr wrap="none" anchor="ctr"/>
          <a:lstStyle/>
          <a:p>
            <a:pPr algn="ctr">
              <a:spcBef>
                <a:spcPct val="50000"/>
              </a:spcBef>
              <a:defRPr/>
            </a:pPr>
            <a:r>
              <a:rPr lang="en-US" sz="2400" b="1" dirty="0">
                <a:solidFill>
                  <a:srgbClr val="FF0000"/>
                </a:solidFill>
                <a:ea typeface="SimSun" charset="-122"/>
                <a:cs typeface="Times New Roman" pitchFamily="18" charset="0"/>
              </a:rPr>
              <a:t>BÀI 1: </a:t>
            </a:r>
            <a:r>
              <a:rPr lang="en-US" sz="2400" b="1" dirty="0" smtClean="0">
                <a:solidFill>
                  <a:srgbClr val="FF0000"/>
                </a:solidFill>
                <a:ea typeface="SimSun" charset="-122"/>
                <a:cs typeface="Times New Roman" pitchFamily="18" charset="0"/>
              </a:rPr>
              <a:t>NHẬN </a:t>
            </a:r>
            <a:r>
              <a:rPr lang="en-US" sz="2400" b="1" dirty="0">
                <a:solidFill>
                  <a:srgbClr val="FF0000"/>
                </a:solidFill>
                <a:ea typeface="SimSun" charset="-122"/>
                <a:cs typeface="Times New Roman" pitchFamily="18" charset="0"/>
              </a:rPr>
              <a:t>BIẾT ÁNH SÁNG – NGUỒN SÁNG VÀ VẬT SÁNG</a:t>
            </a:r>
            <a:endParaRPr lang="en-US" sz="2400" b="1" dirty="0">
              <a:solidFill>
                <a:srgbClr val="FF0000"/>
              </a:solidFill>
              <a:effectLst>
                <a:outerShdw blurRad="38100" dist="38100" dir="2700000" algn="tl">
                  <a:srgbClr val="C0C0C0"/>
                </a:outerShdw>
              </a:effectLst>
              <a:ea typeface="SimSun" charset="-122"/>
              <a:cs typeface="Times New Roman" pitchFamily="18" charset="0"/>
            </a:endParaRPr>
          </a:p>
        </p:txBody>
      </p:sp>
    </p:spTree>
    <p:extLst>
      <p:ext uri="{BB962C8B-B14F-4D97-AF65-F5344CB8AC3E}">
        <p14:creationId xmlns:p14="http://schemas.microsoft.com/office/powerpoint/2010/main" val="2817421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p:cBhvr>
                                        <p:cTn id="14" dur="1000" decel="50000">
                                          <p:stCondLst>
                                            <p:cond delay="0"/>
                                          </p:stCondLst>
                                        </p:cTn>
                                        <p:tgtEl>
                                          <p:spTgt spid="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p:cBhvr>
                                        <p:cTn id="19" dur="770" decel="100000"/>
                                        <p:tgtEl>
                                          <p:spTgt spid="9"/>
                                        </p:tgtEl>
                                      </p:cBhvr>
                                    </p:animEffect>
                                    <p:animScale>
                                      <p:cBhvr>
                                        <p:cTn id="20" dur="770" decel="100000"/>
                                        <p:tgtEl>
                                          <p:spTgt spid="9"/>
                                        </p:tgtEl>
                                      </p:cBhvr>
                                      <p:from x="10000" y="10000"/>
                                      <p:to x="200000" y="450000"/>
                                    </p:animScale>
                                    <p:animScale>
                                      <p:cBhvr>
                                        <p:cTn id="21" dur="1230" accel="100000" fill="hold">
                                          <p:stCondLst>
                                            <p:cond delay="770"/>
                                          </p:stCondLst>
                                        </p:cTn>
                                        <p:tgtEl>
                                          <p:spTgt spid="9"/>
                                        </p:tgtEl>
                                      </p:cBhvr>
                                      <p:from x="200000" y="450000"/>
                                      <p:to x="100000" y="100000"/>
                                    </p:animScale>
                                    <p:set>
                                      <p:cBhvr>
                                        <p:cTn id="22" dur="770" fill="hold"/>
                                        <p:tgtEl>
                                          <p:spTgt spid="9"/>
                                        </p:tgtEl>
                                        <p:attrNameLst>
                                          <p:attrName>ppt_x</p:attrName>
                                        </p:attrNameLst>
                                      </p:cBhvr>
                                      <p:to>
                                        <p:strVal val="(0.5)"/>
                                      </p:to>
                                    </p:set>
                                    <p:anim to="(#ppt_x)" calcmode="lin" valueType="num">
                                      <p:cBhvr>
                                        <p:cTn id="23" dur="1230" accel="100000" fill="hold">
                                          <p:stCondLst>
                                            <p:cond delay="770"/>
                                          </p:stCondLst>
                                        </p:cTn>
                                        <p:tgtEl>
                                          <p:spTgt spid="9"/>
                                        </p:tgtEl>
                                        <p:attrNameLst>
                                          <p:attrName>ppt_x</p:attrName>
                                        </p:attrNameLst>
                                      </p:cBhvr>
                                    </p:anim>
                                    <p:set>
                                      <p:cBhvr>
                                        <p:cTn id="24" dur="770" fill="hold"/>
                                        <p:tgtEl>
                                          <p:spTgt spid="9"/>
                                        </p:tgtEl>
                                        <p:attrNameLst>
                                          <p:attrName>ppt_y</p:attrName>
                                        </p:attrNameLst>
                                      </p:cBhvr>
                                      <p:to>
                                        <p:strVal val="(#ppt_y+0.4)"/>
                                      </p:to>
                                    </p:set>
                                    <p:anim to="(#ppt_y)" calcmode="lin" valueType="num">
                                      <p:cBhvr>
                                        <p:cTn id="25" dur="1230" accel="100000" fill="hold">
                                          <p:stCondLst>
                                            <p:cond delay="770"/>
                                          </p:stCondLst>
                                        </p:cTn>
                                        <p:tgtEl>
                                          <p:spTgt spid="9"/>
                                        </p:tgtEl>
                                        <p:attrNameLst>
                                          <p:attrName>ppt_y</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to="(#ppt_x)" calcmode="lin" valueType="num">
                                      <p:cBhvr>
                                        <p:cTn id="30" dur="600" fill="hold">
                                          <p:stCondLst>
                                            <p:cond delay="0"/>
                                          </p:stCondLst>
                                        </p:cTn>
                                        <p:tgtEl>
                                          <p:spTgt spid="10"/>
                                        </p:tgtEl>
                                        <p:attrNameLst>
                                          <p:attrName>ppt_x</p:attrName>
                                        </p:attrNameLst>
                                      </p:cBhvr>
                                    </p:anim>
                                    <p:anim to="-1.0" calcmode="lin" valueType="num">
                                      <p:cBhvr>
                                        <p:cTn id="31" dur="200" decel="50000" autoRev="1" fill="hold">
                                          <p:stCondLst>
                                            <p:cond delay="600"/>
                                          </p:stCondLst>
                                        </p:cTn>
                                        <p:tgtEl>
                                          <p:spTgt spid="10"/>
                                        </p:tgtEl>
                                        <p:attrNameLst>
                                          <p:attrName>xshear</p:attrName>
                                        </p:attrNameLst>
                                      </p:cBhvr>
                                    </p:anim>
                                    <p:animScale>
                                      <p:cBhvr>
                                        <p:cTn id="32" dur="200" decel="100000" autoRev="1" fill="hold">
                                          <p:stCondLst>
                                            <p:cond delay="600"/>
                                          </p:stCondLst>
                                        </p:cTn>
                                        <p:tgtEl>
                                          <p:spTgt spid="10"/>
                                        </p:tgtEl>
                                      </p:cBhvr>
                                      <p:from x="100000" y="100000"/>
                                      <p:to x="80000" y="100000"/>
                                    </p:animScale>
                                    <p:anim by="(#ppt_h/3+#ppt_w*0.1)" calcmode="lin" valueType="num">
                                      <p:cBhvr>
                                        <p:cTn id="33" dur="200" decel="100000" autoRev="1" fill="hold">
                                          <p:stCondLst>
                                            <p:cond delay="600"/>
                                          </p:stCondLst>
                                        </p:cTn>
                                        <p:tgtEl>
                                          <p:spTgt spid="10"/>
                                        </p:tgtEl>
                                        <p:attrNameLst>
                                          <p:attrName>ppt_x</p:attrName>
                                        </p:attrNameLst>
                                      </p:cBhvr>
                                    </p:anim>
                                  </p:childTnLst>
                                </p:cTn>
                              </p:par>
                              <p:par>
                                <p:cTn id="34" presetID="4" presetClass="entr" presetSubtype="16" fill="hold" grpId="0" nodeType="withEffect">
                                  <p:stCondLst>
                                    <p:cond delay="1000"/>
                                  </p:stCondLst>
                                  <p:childTnLst>
                                    <p:set>
                                      <p:cBhvr>
                                        <p:cTn id="35" dur="1" fill="hold">
                                          <p:stCondLst>
                                            <p:cond delay="0"/>
                                          </p:stCondLst>
                                        </p:cTn>
                                        <p:tgtEl>
                                          <p:spTgt spid="11"/>
                                        </p:tgtEl>
                                        <p:attrNameLst>
                                          <p:attrName>style.visibility</p:attrName>
                                        </p:attrNameLst>
                                      </p:cBhvr>
                                      <p:to>
                                        <p:strVal val="visible"/>
                                      </p:to>
                                    </p:set>
                                    <p:animEffect>
                                      <p:cBhvr>
                                        <p:cTn id="36" dur="500"/>
                                        <p:tgtEl>
                                          <p:spTgt spid="1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utoUpdateAnimBg="0"/>
      <p:bldP spid="9" grpId="0" bldLvl="0" autoUpdateAnimBg="0"/>
      <p:bldP spid="10" grpId="0" bldLvl="0" autoUpdateAnimBg="0"/>
      <p:bldP spid="11" grpId="0" bldLvl="0" animBg="1" autoUpdateAnimBg="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a:spLocks noChangeArrowheads="1"/>
          </p:cNvSpPr>
          <p:nvPr/>
        </p:nvSpPr>
        <p:spPr bwMode="auto">
          <a:xfrm>
            <a:off x="1524000" y="817563"/>
            <a:ext cx="548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II. NHÌN THẤY MỘT VẬT</a:t>
            </a:r>
          </a:p>
        </p:txBody>
      </p:sp>
      <p:sp>
        <p:nvSpPr>
          <p:cNvPr id="8196" name="Rectangle 5"/>
          <p:cNvSpPr>
            <a:spLocks noChangeArrowheads="1"/>
          </p:cNvSpPr>
          <p:nvPr/>
        </p:nvSpPr>
        <p:spPr bwMode="auto">
          <a:xfrm>
            <a:off x="1752600" y="1295401"/>
            <a:ext cx="2438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v"/>
            </a:pPr>
            <a:r>
              <a:rPr lang="en-US" altLang="en-US" sz="2400">
                <a:solidFill>
                  <a:srgbClr val="7030A0"/>
                </a:solidFill>
                <a:sym typeface="Times New Roman" panose="02020603050405020304" pitchFamily="18" charset="0"/>
              </a:rPr>
              <a:t> Thí nghiệm</a:t>
            </a:r>
          </a:p>
        </p:txBody>
      </p:sp>
      <p:sp>
        <p:nvSpPr>
          <p:cNvPr id="7" name="Text Box 7"/>
          <p:cNvSpPr>
            <a:spLocks noChangeArrowheads="1"/>
          </p:cNvSpPr>
          <p:nvPr/>
        </p:nvSpPr>
        <p:spPr bwMode="auto">
          <a:xfrm>
            <a:off x="1524000" y="1704975"/>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u="sng">
                <a:solidFill>
                  <a:srgbClr val="FF3300"/>
                </a:solidFill>
                <a:sym typeface="Times New Roman" panose="02020603050405020304" pitchFamily="18" charset="0"/>
              </a:rPr>
              <a:t>C</a:t>
            </a:r>
            <a:r>
              <a:rPr lang="en-US" altLang="en-US" sz="2400" b="1" baseline="-25000">
                <a:solidFill>
                  <a:srgbClr val="FF3300"/>
                </a:solidFill>
                <a:sym typeface="Times New Roman" panose="02020603050405020304" pitchFamily="18" charset="0"/>
              </a:rPr>
              <a:t>2</a:t>
            </a:r>
            <a:r>
              <a:rPr lang="en-US" altLang="en-US" sz="2400" b="1">
                <a:solidFill>
                  <a:srgbClr val="000000"/>
                </a:solidFill>
                <a:sym typeface="Times New Roman" panose="02020603050405020304" pitchFamily="18" charset="0"/>
              </a:rPr>
              <a:t>:</a:t>
            </a:r>
            <a:r>
              <a:rPr lang="en-US" altLang="en-US" sz="2400" b="1">
                <a:solidFill>
                  <a:srgbClr val="0070C0"/>
                </a:solidFill>
                <a:sym typeface="Times New Roman" panose="02020603050405020304" pitchFamily="18" charset="0"/>
              </a:rPr>
              <a:t> Hãy nhìn hình 1.2a. mảnh giấy trắng dán trên thành màu đen bên trong hộp kín. Trường hợp nào dưới đây ta nhìn thấy mảnh giấy trắng:</a:t>
            </a:r>
          </a:p>
          <a:p>
            <a:pPr eaLnBrk="1" hangingPunct="1"/>
            <a:r>
              <a:rPr lang="en-US" altLang="en-US" sz="2400" b="1">
                <a:solidFill>
                  <a:srgbClr val="FF0000"/>
                </a:solidFill>
                <a:sym typeface="Times New Roman" panose="02020603050405020304" pitchFamily="18" charset="0"/>
              </a:rPr>
              <a:t>               a) Đèn sáng (hình 1.2a)                b) Đèn tắt (hình 1.2b)</a:t>
            </a:r>
            <a:endParaRPr lang="en-US" altLang="en-US" sz="2400" b="1" i="1">
              <a:solidFill>
                <a:srgbClr val="FF0000"/>
              </a:solidFill>
              <a:sym typeface="Times New Roman" panose="02020603050405020304" pitchFamily="18" charset="0"/>
            </a:endParaRPr>
          </a:p>
        </p:txBody>
      </p:sp>
      <p:pic>
        <p:nvPicPr>
          <p:cNvPr id="8" name="Picture 5" descr="Tranh 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6014" y="3352800"/>
            <a:ext cx="3633787"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Tranh 0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1" y="3352800"/>
            <a:ext cx="3529013"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AutoShape 278"/>
          <p:cNvSpPr>
            <a:spLocks noChangeArrowheads="1"/>
          </p:cNvSpPr>
          <p:nvPr/>
        </p:nvSpPr>
        <p:spPr bwMode="auto">
          <a:xfrm>
            <a:off x="1524001" y="0"/>
            <a:ext cx="9117013" cy="762000"/>
          </a:xfrm>
          <a:prstGeom prst="roundRect">
            <a:avLst>
              <a:gd name="adj" fmla="val 16667"/>
            </a:avLst>
          </a:prstGeom>
          <a:gradFill rotWithShape="1">
            <a:gsLst>
              <a:gs pos="0">
                <a:srgbClr val="767600"/>
              </a:gs>
              <a:gs pos="50000">
                <a:srgbClr val="FFFF00"/>
              </a:gs>
              <a:gs pos="100000">
                <a:srgbClr val="767600"/>
              </a:gs>
            </a:gsLst>
            <a:lin ang="5400000" scaled="1"/>
          </a:gradFill>
          <a:ln w="12700">
            <a:solidFill>
              <a:schemeClr val="accent2"/>
            </a:solidFill>
            <a:round/>
            <a:headEnd type="none" w="sm" len="sm"/>
            <a:tailEnd type="none" w="sm" len="sm"/>
          </a:ln>
        </p:spPr>
        <p:txBody>
          <a:bodyPr wrap="none" anchor="ctr"/>
          <a:lstStyle/>
          <a:p>
            <a:pPr algn="ctr">
              <a:spcBef>
                <a:spcPct val="50000"/>
              </a:spcBef>
              <a:defRPr/>
            </a:pPr>
            <a:r>
              <a:rPr lang="en-US" sz="2400" b="1" dirty="0">
                <a:solidFill>
                  <a:srgbClr val="FF0000"/>
                </a:solidFill>
                <a:ea typeface="SimSun" charset="-122"/>
                <a:cs typeface="Times New Roman" pitchFamily="18" charset="0"/>
              </a:rPr>
              <a:t>BÀI 1: </a:t>
            </a:r>
            <a:r>
              <a:rPr lang="en-US" sz="2400" b="1" dirty="0" smtClean="0">
                <a:solidFill>
                  <a:srgbClr val="FF0000"/>
                </a:solidFill>
                <a:ea typeface="SimSun" charset="-122"/>
                <a:cs typeface="Times New Roman" pitchFamily="18" charset="0"/>
              </a:rPr>
              <a:t>NHẬN </a:t>
            </a:r>
            <a:r>
              <a:rPr lang="en-US" sz="2400" b="1" dirty="0">
                <a:solidFill>
                  <a:srgbClr val="FF0000"/>
                </a:solidFill>
                <a:ea typeface="SimSun" charset="-122"/>
                <a:cs typeface="Times New Roman" pitchFamily="18" charset="0"/>
              </a:rPr>
              <a:t>BIẾT ÁNH SÁNG – NGUỒN SÁNG VÀ VẬT SÁNG</a:t>
            </a:r>
            <a:endParaRPr lang="en-US" sz="2400" b="1" dirty="0">
              <a:solidFill>
                <a:srgbClr val="FF0000"/>
              </a:solidFill>
              <a:effectLst>
                <a:outerShdw blurRad="38100" dist="38100" dir="2700000" algn="tl">
                  <a:srgbClr val="C0C0C0"/>
                </a:outerShdw>
              </a:effectLst>
              <a:ea typeface="SimSun" charset="-122"/>
              <a:cs typeface="Times New Roman" pitchFamily="18" charset="0"/>
            </a:endParaRPr>
          </a:p>
        </p:txBody>
      </p:sp>
    </p:spTree>
    <p:extLst>
      <p:ext uri="{BB962C8B-B14F-4D97-AF65-F5344CB8AC3E}">
        <p14:creationId xmlns:p14="http://schemas.microsoft.com/office/powerpoint/2010/main" val="35778806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to="(#ppt_x)" calcmode="lin" valueType="num">
                                      <p:cBhvr>
                                        <p:cTn id="7" dur="600" fill="hold">
                                          <p:stCondLst>
                                            <p:cond delay="0"/>
                                          </p:stCondLst>
                                        </p:cTn>
                                        <p:tgtEl>
                                          <p:spTgt spid="5"/>
                                        </p:tgtEl>
                                        <p:attrNameLst>
                                          <p:attrName>ppt_x</p:attrName>
                                        </p:attrNameLst>
                                      </p:cBhvr>
                                    </p:anim>
                                    <p:anim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p:cTn id="10" dur="200" decel="100000" autoRev="1" fill="hold">
                                          <p:stCondLst>
                                            <p:cond delay="600"/>
                                          </p:stCondLst>
                                        </p:cTn>
                                        <p:tgtEl>
                                          <p:spTgt spid="5"/>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strVal val="#ppt_w*0.05"/>
                                          </p:val>
                                        </p:tav>
                                        <p:tav tm="100000">
                                          <p:val>
                                            <p:strVal val="#ppt_w"/>
                                          </p:val>
                                        </p:tav>
                                      </p:tavLst>
                                    </p:anim>
                                    <p:anim calcmode="lin" valueType="num">
                                      <p:cBhvr>
                                        <p:cTn id="16" dur="500" fill="hold"/>
                                        <p:tgtEl>
                                          <p:spTgt spid="7"/>
                                        </p:tgtEl>
                                        <p:attrNameLst>
                                          <p:attrName>ppt_h</p:attrName>
                                        </p:attrNameLst>
                                      </p:cBhvr>
                                      <p:tavLst>
                                        <p:tav tm="0">
                                          <p:val>
                                            <p:strVal val="#ppt_h"/>
                                          </p:val>
                                        </p:tav>
                                        <p:tav tm="100000">
                                          <p:val>
                                            <p:strVal val="#ppt_h"/>
                                          </p:val>
                                        </p:tav>
                                      </p:tavLst>
                                    </p:anim>
                                    <p:anim calcmode="lin" valueType="num">
                                      <p:cBhvr>
                                        <p:cTn id="17" dur="500" fill="hold"/>
                                        <p:tgtEl>
                                          <p:spTgt spid="7"/>
                                        </p:tgtEl>
                                        <p:attrNameLst>
                                          <p:attrName>ppt_x</p:attrName>
                                        </p:attrNameLst>
                                      </p:cBhvr>
                                      <p:tavLst>
                                        <p:tav tm="0">
                                          <p:val>
                                            <p:strVal val="#ppt_x-.2"/>
                                          </p:val>
                                        </p:tav>
                                        <p:tav tm="100000">
                                          <p:val>
                                            <p:strVal val="#ppt_x"/>
                                          </p:val>
                                        </p:tav>
                                      </p:tavLst>
                                    </p:anim>
                                    <p:anim calcmode="lin" valueType="num">
                                      <p:cBhvr>
                                        <p:cTn id="18" dur="500" fill="hold"/>
                                        <p:tgtEl>
                                          <p:spTgt spid="7"/>
                                        </p:tgtEl>
                                        <p:attrNameLst>
                                          <p:attrName>ppt_y</p:attrName>
                                        </p:attrNameLst>
                                      </p:cBhvr>
                                      <p:tavLst>
                                        <p:tav tm="0">
                                          <p:val>
                                            <p:strVal val="#ppt_y"/>
                                          </p:val>
                                        </p:tav>
                                        <p:tav tm="100000">
                                          <p:val>
                                            <p:strVal val="#ppt_y"/>
                                          </p:val>
                                        </p:tav>
                                      </p:tavLst>
                                    </p:anim>
                                    <p:animEffect>
                                      <p:cBhvr>
                                        <p:cTn id="19" dur="500"/>
                                        <p:tgtEl>
                                          <p:spTgt spid="7"/>
                                        </p:tgtEl>
                                      </p:cBhvr>
                                    </p:animEffect>
                                  </p:childTnLst>
                                </p:cTn>
                              </p:par>
                              <p:par>
                                <p:cTn id="20" presetID="34" presetClass="entr" presetSubtype="0" fill="hold" nodeType="withEffect">
                                  <p:stCondLst>
                                    <p:cond delay="1500"/>
                                  </p:stCondLst>
                                  <p:childTnLst>
                                    <p:set>
                                      <p:cBhvr>
                                        <p:cTn id="21" dur="1" fill="hold">
                                          <p:stCondLst>
                                            <p:cond delay="0"/>
                                          </p:stCondLst>
                                        </p:cTn>
                                        <p:tgtEl>
                                          <p:spTgt spid="8"/>
                                        </p:tgtEl>
                                        <p:attrNameLst>
                                          <p:attrName>style.visibility</p:attrName>
                                        </p:attrNameLst>
                                      </p:cBhvr>
                                      <p:to>
                                        <p:strVal val="visible"/>
                                      </p:to>
                                    </p:set>
                                    <p:anim to="(#ppt_x)" calcmode="lin" valueType="num">
                                      <p:cBhvr>
                                        <p:cTn id="22" dur="600" fill="hold">
                                          <p:stCondLst>
                                            <p:cond delay="0"/>
                                          </p:stCondLst>
                                        </p:cTn>
                                        <p:tgtEl>
                                          <p:spTgt spid="8"/>
                                        </p:tgtEl>
                                        <p:attrNameLst>
                                          <p:attrName>ppt_x</p:attrName>
                                        </p:attrNameLst>
                                      </p:cBhvr>
                                    </p:anim>
                                    <p:anim to="-1.0" calcmode="lin" valueType="num">
                                      <p:cBhvr>
                                        <p:cTn id="23" dur="200" decel="50000" autoRev="1" fill="hold">
                                          <p:stCondLst>
                                            <p:cond delay="600"/>
                                          </p:stCondLst>
                                        </p:cTn>
                                        <p:tgtEl>
                                          <p:spTgt spid="8"/>
                                        </p:tgtEl>
                                        <p:attrNameLst>
                                          <p:attrName>xshear</p:attrName>
                                        </p:attrNameLst>
                                      </p:cBhvr>
                                    </p:anim>
                                    <p:animScale>
                                      <p:cBhvr>
                                        <p:cTn id="24" dur="200" decel="100000" autoRev="1" fill="hold">
                                          <p:stCondLst>
                                            <p:cond delay="600"/>
                                          </p:stCondLst>
                                        </p:cTn>
                                        <p:tgtEl>
                                          <p:spTgt spid="8"/>
                                        </p:tgtEl>
                                      </p:cBhvr>
                                      <p:from x="100000" y="100000"/>
                                      <p:to x="80000" y="100000"/>
                                    </p:animScale>
                                    <p:anim by="(#ppt_h/3+#ppt_w*0.1)" calcmode="lin" valueType="num">
                                      <p:cBhvr>
                                        <p:cTn id="25" dur="200" decel="100000" autoRev="1" fill="hold">
                                          <p:stCondLst>
                                            <p:cond delay="600"/>
                                          </p:stCondLst>
                                        </p:cTn>
                                        <p:tgtEl>
                                          <p:spTgt spid="8"/>
                                        </p:tgtEl>
                                        <p:attrNameLst>
                                          <p:attrName>ppt_x</p:attrName>
                                        </p:attrNameLst>
                                      </p:cBhvr>
                                    </p:anim>
                                  </p:childTnLst>
                                </p:cTn>
                              </p:par>
                              <p:par>
                                <p:cTn id="26" presetID="34" presetClass="entr" presetSubtype="0" fill="hold" nodeType="withEffect">
                                  <p:stCondLst>
                                    <p:cond delay="2500"/>
                                  </p:stCondLst>
                                  <p:childTnLst>
                                    <p:set>
                                      <p:cBhvr>
                                        <p:cTn id="27" dur="1" fill="hold">
                                          <p:stCondLst>
                                            <p:cond delay="0"/>
                                          </p:stCondLst>
                                        </p:cTn>
                                        <p:tgtEl>
                                          <p:spTgt spid="9"/>
                                        </p:tgtEl>
                                        <p:attrNameLst>
                                          <p:attrName>style.visibility</p:attrName>
                                        </p:attrNameLst>
                                      </p:cBhvr>
                                      <p:to>
                                        <p:strVal val="visible"/>
                                      </p:to>
                                    </p:set>
                                    <p:anim to="(#ppt_x)" calcmode="lin" valueType="num">
                                      <p:cBhvr>
                                        <p:cTn id="28" dur="600" fill="hold">
                                          <p:stCondLst>
                                            <p:cond delay="0"/>
                                          </p:stCondLst>
                                        </p:cTn>
                                        <p:tgtEl>
                                          <p:spTgt spid="9"/>
                                        </p:tgtEl>
                                        <p:attrNameLst>
                                          <p:attrName>ppt_x</p:attrName>
                                        </p:attrNameLst>
                                      </p:cBhvr>
                                    </p:anim>
                                    <p:anim to="-1.0" calcmode="lin" valueType="num">
                                      <p:cBhvr>
                                        <p:cTn id="29" dur="200" decel="50000" autoRev="1" fill="hold">
                                          <p:stCondLst>
                                            <p:cond delay="600"/>
                                          </p:stCondLst>
                                        </p:cTn>
                                        <p:tgtEl>
                                          <p:spTgt spid="9"/>
                                        </p:tgtEl>
                                        <p:attrNameLst>
                                          <p:attrName>xshear</p:attrName>
                                        </p:attrNameLst>
                                      </p:cBhvr>
                                    </p:anim>
                                    <p:animScale>
                                      <p:cBhvr>
                                        <p:cTn id="30" dur="200" decel="100000" autoRev="1" fill="hold">
                                          <p:stCondLst>
                                            <p:cond delay="600"/>
                                          </p:stCondLst>
                                        </p:cTn>
                                        <p:tgtEl>
                                          <p:spTgt spid="9"/>
                                        </p:tgtEl>
                                      </p:cBhvr>
                                      <p:from x="100000" y="100000"/>
                                      <p:to x="80000" y="100000"/>
                                    </p:animScale>
                                    <p:anim by="(#ppt_h/3+#ppt_w*0.1)" calcmode="lin" valueType="num">
                                      <p:cBhvr>
                                        <p:cTn id="31" dur="200" decel="100000" autoRev="1" fill="hold">
                                          <p:stCondLst>
                                            <p:cond delay="600"/>
                                          </p:stCondLst>
                                        </p:cTn>
                                        <p:tgtEl>
                                          <p:spTgt spid="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utoUpdateAnimBg="0"/>
      <p:bldP spid="7"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Box 1"/>
          <p:cNvSpPr>
            <a:spLocks noChangeArrowheads="1"/>
          </p:cNvSpPr>
          <p:nvPr/>
        </p:nvSpPr>
        <p:spPr bwMode="auto">
          <a:xfrm>
            <a:off x="1524000" y="817563"/>
            <a:ext cx="5486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II. NHÌN THẤY MỘT VẬT</a:t>
            </a:r>
          </a:p>
        </p:txBody>
      </p:sp>
      <p:sp>
        <p:nvSpPr>
          <p:cNvPr id="6" name="TextBox 4"/>
          <p:cNvSpPr>
            <a:spLocks noChangeArrowheads="1"/>
          </p:cNvSpPr>
          <p:nvPr/>
        </p:nvSpPr>
        <p:spPr bwMode="auto">
          <a:xfrm>
            <a:off x="1524000" y="1219201"/>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u="sng">
                <a:solidFill>
                  <a:srgbClr val="FF0000"/>
                </a:solidFill>
                <a:sym typeface="Times New Roman" panose="02020603050405020304" pitchFamily="18" charset="0"/>
              </a:rPr>
              <a:t>C</a:t>
            </a:r>
            <a:r>
              <a:rPr lang="en-US" altLang="en-US" sz="2400" b="1" baseline="-25000">
                <a:solidFill>
                  <a:srgbClr val="FF0000"/>
                </a:solidFill>
                <a:sym typeface="Times New Roman" panose="02020603050405020304" pitchFamily="18" charset="0"/>
              </a:rPr>
              <a:t>2</a:t>
            </a:r>
            <a:r>
              <a:rPr lang="en-US" altLang="en-US" sz="2400">
                <a:solidFill>
                  <a:srgbClr val="000000"/>
                </a:solidFill>
                <a:sym typeface="Times New Roman" panose="02020603050405020304" pitchFamily="18" charset="0"/>
              </a:rPr>
              <a:t>: Ta nhìn thấy mảnh giấy trắng khi đèn sáng vì ánh sáng từ đèn hắt qua tờ giấy truyền tới mắt ta.</a:t>
            </a:r>
          </a:p>
        </p:txBody>
      </p:sp>
      <p:sp>
        <p:nvSpPr>
          <p:cNvPr id="7" name="TextBox 5"/>
          <p:cNvSpPr>
            <a:spLocks noChangeArrowheads="1"/>
          </p:cNvSpPr>
          <p:nvPr/>
        </p:nvSpPr>
        <p:spPr bwMode="auto">
          <a:xfrm>
            <a:off x="1577976" y="2133601"/>
            <a:ext cx="4594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v"/>
            </a:pPr>
            <a:r>
              <a:rPr lang="en-US" altLang="en-US" sz="2400">
                <a:solidFill>
                  <a:srgbClr val="7030A0"/>
                </a:solidFill>
                <a:sym typeface="Times New Roman" panose="02020603050405020304" pitchFamily="18" charset="0"/>
              </a:rPr>
              <a:t> Kết luận</a:t>
            </a:r>
          </a:p>
        </p:txBody>
      </p:sp>
      <p:sp>
        <p:nvSpPr>
          <p:cNvPr id="8" name="Text Box 10"/>
          <p:cNvSpPr>
            <a:spLocks noChangeArrowheads="1"/>
          </p:cNvSpPr>
          <p:nvPr/>
        </p:nvSpPr>
        <p:spPr bwMode="auto">
          <a:xfrm>
            <a:off x="1524000" y="2590800"/>
            <a:ext cx="9144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800">
                <a:solidFill>
                  <a:srgbClr val="FF3300"/>
                </a:solidFill>
                <a:sym typeface="Times New Roman" panose="02020603050405020304" pitchFamily="18" charset="0"/>
              </a:rPr>
              <a:t>Ta nhìn thấy mọi vật  khi có </a:t>
            </a:r>
            <a:r>
              <a:rPr lang="en-US" altLang="en-US" sz="2800" u="sng">
                <a:solidFill>
                  <a:srgbClr val="FF3300"/>
                </a:solidFill>
                <a:sym typeface="Times New Roman" panose="02020603050405020304" pitchFamily="18" charset="0"/>
              </a:rPr>
              <a:t>			</a:t>
            </a:r>
            <a:r>
              <a:rPr lang="en-US" altLang="en-US" sz="2800">
                <a:solidFill>
                  <a:srgbClr val="FF3300"/>
                </a:solidFill>
                <a:sym typeface="Times New Roman" panose="02020603050405020304" pitchFamily="18" charset="0"/>
              </a:rPr>
              <a:t>  từ vật đó truyền vào mắt ta.</a:t>
            </a:r>
            <a:endParaRPr lang="en-US" altLang="en-US">
              <a:latin typeface="Arial" panose="020B0604020202020204" pitchFamily="34" charset="0"/>
            </a:endParaRPr>
          </a:p>
        </p:txBody>
      </p:sp>
      <p:sp>
        <p:nvSpPr>
          <p:cNvPr id="9" name="Text Box 11"/>
          <p:cNvSpPr>
            <a:spLocks noChangeArrowheads="1"/>
          </p:cNvSpPr>
          <p:nvPr/>
        </p:nvSpPr>
        <p:spPr bwMode="auto">
          <a:xfrm>
            <a:off x="5943600" y="2590801"/>
            <a:ext cx="1449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800">
                <a:solidFill>
                  <a:srgbClr val="0066FF"/>
                </a:solidFill>
                <a:sym typeface="Times New Roman" panose="02020603050405020304" pitchFamily="18" charset="0"/>
              </a:rPr>
              <a:t>ánh sáng</a:t>
            </a:r>
          </a:p>
        </p:txBody>
      </p:sp>
      <p:sp>
        <p:nvSpPr>
          <p:cNvPr id="10" name="Text Box 6"/>
          <p:cNvSpPr>
            <a:spLocks noChangeArrowheads="1"/>
          </p:cNvSpPr>
          <p:nvPr/>
        </p:nvSpPr>
        <p:spPr bwMode="auto">
          <a:xfrm>
            <a:off x="1676400" y="4157664"/>
            <a:ext cx="89154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i="1">
                <a:solidFill>
                  <a:srgbClr val="0000FF"/>
                </a:solidFill>
                <a:sym typeface="Times New Roman" panose="02020603050405020304" pitchFamily="18" charset="0"/>
              </a:rPr>
              <a:t>Ở các thành phố lớn, do nhà cao tầng che chắn nên học sinh thường phải học tập và làm việc dưới ánh sáng nhân tạo, điều này có hại cho mắt. Để làm giảm tác hại này, học sinh cần có kế hoạch học tập và vui chơi dã ngoại.</a:t>
            </a:r>
          </a:p>
          <a:p>
            <a:pPr eaLnBrk="1" hangingPunct="1"/>
            <a:r>
              <a:rPr lang="en-US" altLang="en-US" sz="2400" i="1">
                <a:solidFill>
                  <a:srgbClr val="0000FF"/>
                </a:solidFill>
                <a:sym typeface="Times New Roman" panose="02020603050405020304" pitchFamily="18" charset="0"/>
              </a:rPr>
              <a:t>Ngoài ra cần học tập nơi có đầy đủ ánh sáng để bảo vệ mắt.</a:t>
            </a:r>
            <a:endParaRPr lang="en-US" altLang="en-US" sz="2400">
              <a:latin typeface="Arial" panose="020B0604020202020204" pitchFamily="34" charset="0"/>
            </a:endParaRPr>
          </a:p>
        </p:txBody>
      </p:sp>
      <p:sp>
        <p:nvSpPr>
          <p:cNvPr id="11" name="Text Box 7"/>
          <p:cNvSpPr>
            <a:spLocks noChangeArrowheads="1"/>
          </p:cNvSpPr>
          <p:nvPr/>
        </p:nvSpPr>
        <p:spPr bwMode="auto">
          <a:xfrm>
            <a:off x="1676401" y="3633789"/>
            <a:ext cx="4479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800" b="1">
                <a:solidFill>
                  <a:srgbClr val="FF0000"/>
                </a:solidFill>
                <a:sym typeface="Times New Roman" panose="02020603050405020304" pitchFamily="18" charset="0"/>
              </a:rPr>
              <a:t>Giáo dục bảo vệ môi trường</a:t>
            </a:r>
          </a:p>
        </p:txBody>
      </p:sp>
      <p:sp>
        <p:nvSpPr>
          <p:cNvPr id="12" name="AutoShape 278"/>
          <p:cNvSpPr>
            <a:spLocks noChangeArrowheads="1"/>
          </p:cNvSpPr>
          <p:nvPr/>
        </p:nvSpPr>
        <p:spPr bwMode="auto">
          <a:xfrm>
            <a:off x="1524001" y="0"/>
            <a:ext cx="9117013" cy="762000"/>
          </a:xfrm>
          <a:prstGeom prst="roundRect">
            <a:avLst>
              <a:gd name="adj" fmla="val 16667"/>
            </a:avLst>
          </a:prstGeom>
          <a:gradFill rotWithShape="1">
            <a:gsLst>
              <a:gs pos="0">
                <a:srgbClr val="767600"/>
              </a:gs>
              <a:gs pos="50000">
                <a:srgbClr val="FFFF00"/>
              </a:gs>
              <a:gs pos="100000">
                <a:srgbClr val="767600"/>
              </a:gs>
            </a:gsLst>
            <a:lin ang="5400000" scaled="1"/>
          </a:gradFill>
          <a:ln w="12700">
            <a:solidFill>
              <a:schemeClr val="accent2"/>
            </a:solidFill>
            <a:round/>
            <a:headEnd type="none" w="sm" len="sm"/>
            <a:tailEnd type="none" w="sm" len="sm"/>
          </a:ln>
        </p:spPr>
        <p:txBody>
          <a:bodyPr wrap="none" anchor="ctr"/>
          <a:lstStyle/>
          <a:p>
            <a:pPr algn="ctr">
              <a:spcBef>
                <a:spcPct val="50000"/>
              </a:spcBef>
              <a:defRPr/>
            </a:pPr>
            <a:r>
              <a:rPr lang="en-US" sz="2400" b="1" dirty="0">
                <a:solidFill>
                  <a:srgbClr val="FF0000"/>
                </a:solidFill>
                <a:ea typeface="SimSun" charset="-122"/>
                <a:cs typeface="Times New Roman" pitchFamily="18" charset="0"/>
              </a:rPr>
              <a:t>BÀI 1: </a:t>
            </a:r>
            <a:r>
              <a:rPr lang="en-US" sz="2400" b="1" dirty="0" smtClean="0">
                <a:solidFill>
                  <a:srgbClr val="FF0000"/>
                </a:solidFill>
                <a:ea typeface="SimSun" charset="-122"/>
                <a:cs typeface="Times New Roman" pitchFamily="18" charset="0"/>
              </a:rPr>
              <a:t>NHẬN </a:t>
            </a:r>
            <a:r>
              <a:rPr lang="en-US" sz="2400" b="1" dirty="0">
                <a:solidFill>
                  <a:srgbClr val="FF0000"/>
                </a:solidFill>
                <a:ea typeface="SimSun" charset="-122"/>
                <a:cs typeface="Times New Roman" pitchFamily="18" charset="0"/>
              </a:rPr>
              <a:t>BIẾT ÁNH SÁNG – NGUỒN SÁNG VÀ VẬT SÁNG</a:t>
            </a:r>
            <a:endParaRPr lang="en-US" sz="2400" b="1" dirty="0">
              <a:solidFill>
                <a:srgbClr val="FF0000"/>
              </a:solidFill>
              <a:effectLst>
                <a:outerShdw blurRad="38100" dist="38100" dir="2700000" algn="tl">
                  <a:srgbClr val="C0C0C0"/>
                </a:outerShdw>
              </a:effectLst>
              <a:ea typeface="SimSun" charset="-122"/>
              <a:cs typeface="Times New Roman" pitchFamily="18" charset="0"/>
            </a:endParaRPr>
          </a:p>
        </p:txBody>
      </p:sp>
    </p:spTree>
    <p:extLst>
      <p:ext uri="{BB962C8B-B14F-4D97-AF65-F5344CB8AC3E}">
        <p14:creationId xmlns:p14="http://schemas.microsoft.com/office/powerpoint/2010/main" val="2343920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05"/>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 calcmode="lin" valueType="num">
                                      <p:cBhvr>
                                        <p:cTn id="9" dur="500" fill="hold"/>
                                        <p:tgtEl>
                                          <p:spTgt spid="7"/>
                                        </p:tgtEl>
                                        <p:attrNameLst>
                                          <p:attrName>ppt_x</p:attrName>
                                        </p:attrNameLst>
                                      </p:cBhvr>
                                      <p:tavLst>
                                        <p:tav tm="0">
                                          <p:val>
                                            <p:strVal val="#ppt_x-.2"/>
                                          </p:val>
                                        </p:tav>
                                        <p:tav tm="100000">
                                          <p:val>
                                            <p:strVal val="#ppt_x"/>
                                          </p:val>
                                        </p:tav>
                                      </p:tavLst>
                                    </p:anim>
                                    <p:anim calcmode="lin" valueType="num">
                                      <p:cBhvr>
                                        <p:cTn id="10" dur="500" fill="hold"/>
                                        <p:tgtEl>
                                          <p:spTgt spid="7"/>
                                        </p:tgtEl>
                                        <p:attrNameLst>
                                          <p:attrName>ppt_y</p:attrName>
                                        </p:attrNameLst>
                                      </p:cBhvr>
                                      <p:tavLst>
                                        <p:tav tm="0">
                                          <p:val>
                                            <p:strVal val="#ppt_y"/>
                                          </p:val>
                                        </p:tav>
                                        <p:tav tm="100000">
                                          <p:val>
                                            <p:strVal val="#ppt_y"/>
                                          </p:val>
                                        </p:tav>
                                      </p:tavLst>
                                    </p:anim>
                                    <p:animEffect>
                                      <p:cBhvr>
                                        <p:cTn id="11" dur="500"/>
                                        <p:tgtEl>
                                          <p:spTgt spid="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anim calcmode="lin" valueType="num">
                                      <p:cBhvr>
                                        <p:cTn id="2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ppt_x</p:attrName>
                                        </p:attrNameLst>
                                      </p:cBhvr>
                                      <p:tavLst>
                                        <p:tav tm="0">
                                          <p:val>
                                            <p:strVal val="0-#ppt_w/2"/>
                                          </p:val>
                                        </p:tav>
                                        <p:tav tm="100000">
                                          <p:val>
                                            <p:strVal val="#ppt_x"/>
                                          </p:val>
                                        </p:tav>
                                      </p:tavLst>
                                    </p:anim>
                                    <p:anim calcmode="lin" valueType="num">
                                      <p:cBhvr>
                                        <p:cTn id="37"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ppt_x"/>
                                          </p:val>
                                        </p:tav>
                                        <p:tav tm="100000">
                                          <p:val>
                                            <p:strVal val="#ppt_x"/>
                                          </p:val>
                                        </p:tav>
                                      </p:tavLst>
                                    </p:anim>
                                    <p:anim calcmode="lin" valueType="num">
                                      <p:cBhvr additive="base">
                                        <p:cTn id="4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ldLvl="0" autoUpdateAnimBg="0"/>
      <p:bldP spid="8" grpId="0"/>
      <p:bldP spid="9" grpId="0" bldLvl="0" autoUpdateAnimBg="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78"/>
          <p:cNvSpPr>
            <a:spLocks noChangeArrowheads="1"/>
          </p:cNvSpPr>
          <p:nvPr/>
        </p:nvSpPr>
        <p:spPr bwMode="auto">
          <a:xfrm>
            <a:off x="1524001" y="0"/>
            <a:ext cx="9117013" cy="762000"/>
          </a:xfrm>
          <a:prstGeom prst="roundRect">
            <a:avLst>
              <a:gd name="adj" fmla="val 16667"/>
            </a:avLst>
          </a:prstGeom>
          <a:gradFill rotWithShape="1">
            <a:gsLst>
              <a:gs pos="0">
                <a:srgbClr val="767600"/>
              </a:gs>
              <a:gs pos="50000">
                <a:srgbClr val="FFFF00"/>
              </a:gs>
              <a:gs pos="100000">
                <a:srgbClr val="767600"/>
              </a:gs>
            </a:gsLst>
            <a:lin ang="5400000" scaled="1"/>
          </a:gradFill>
          <a:ln w="12700">
            <a:solidFill>
              <a:schemeClr val="accent2"/>
            </a:solidFill>
            <a:round/>
            <a:headEnd type="none" w="sm" len="sm"/>
            <a:tailEnd type="none" w="sm" len="sm"/>
          </a:ln>
        </p:spPr>
        <p:txBody>
          <a:bodyPr wrap="none" anchor="ctr"/>
          <a:lstStyle/>
          <a:p>
            <a:pPr algn="ctr">
              <a:spcBef>
                <a:spcPct val="50000"/>
              </a:spcBef>
              <a:defRPr/>
            </a:pPr>
            <a:r>
              <a:rPr lang="en-US" sz="3200" b="1">
                <a:solidFill>
                  <a:srgbClr val="FF0000"/>
                </a:solidFill>
                <a:ea typeface="SimSun" charset="-122"/>
                <a:cs typeface="Times New Roman" pitchFamily="18" charset="0"/>
              </a:rPr>
              <a:t>BÀI 4:  </a:t>
            </a:r>
            <a:r>
              <a:rPr lang="en-US" sz="3200" b="1" dirty="0">
                <a:solidFill>
                  <a:srgbClr val="FF0000"/>
                </a:solidFill>
                <a:ea typeface="SimSun" charset="-122"/>
                <a:cs typeface="Times New Roman" pitchFamily="18" charset="0"/>
              </a:rPr>
              <a:t>ĐỊNH </a:t>
            </a:r>
            <a:r>
              <a:rPr lang="en-US" sz="3200" b="1">
                <a:solidFill>
                  <a:srgbClr val="FF0000"/>
                </a:solidFill>
                <a:ea typeface="SimSun" charset="-122"/>
                <a:cs typeface="Times New Roman" pitchFamily="18" charset="0"/>
              </a:rPr>
              <a:t>LUẬT PHẢN XẠ ÁNH SÁNG</a:t>
            </a:r>
            <a:endParaRPr lang="en-US" sz="3200" b="1" dirty="0">
              <a:solidFill>
                <a:srgbClr val="FF0000"/>
              </a:solidFill>
              <a:effectLst>
                <a:outerShdw blurRad="38100" dist="38100" dir="2700000" algn="tl">
                  <a:srgbClr val="C0C0C0"/>
                </a:outerShdw>
              </a:effectLst>
              <a:ea typeface="SimSun" charset="-122"/>
              <a:cs typeface="Times New Roman" pitchFamily="18" charset="0"/>
            </a:endParaRPr>
          </a:p>
        </p:txBody>
      </p:sp>
      <p:sp>
        <p:nvSpPr>
          <p:cNvPr id="5" name="TextBox 1"/>
          <p:cNvSpPr>
            <a:spLocks noChangeArrowheads="1"/>
          </p:cNvSpPr>
          <p:nvPr/>
        </p:nvSpPr>
        <p:spPr bwMode="auto">
          <a:xfrm>
            <a:off x="1524000" y="817563"/>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III. NGUỒN SÁNG VÀ VẬT SÁNG</a:t>
            </a:r>
          </a:p>
        </p:txBody>
      </p:sp>
      <p:sp>
        <p:nvSpPr>
          <p:cNvPr id="6" name="Text Box 11"/>
          <p:cNvSpPr>
            <a:spLocks noChangeArrowheads="1"/>
          </p:cNvSpPr>
          <p:nvPr/>
        </p:nvSpPr>
        <p:spPr bwMode="auto">
          <a:xfrm>
            <a:off x="1752600" y="1231901"/>
            <a:ext cx="5867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u="sng">
                <a:solidFill>
                  <a:srgbClr val="FF3300"/>
                </a:solidFill>
                <a:sym typeface="Times New Roman" panose="02020603050405020304" pitchFamily="18" charset="0"/>
              </a:rPr>
              <a:t>C3</a:t>
            </a:r>
            <a:r>
              <a:rPr lang="en-US" altLang="en-US" sz="2400" b="1">
                <a:solidFill>
                  <a:srgbClr val="000000"/>
                </a:solidFill>
                <a:sym typeface="Times New Roman" panose="02020603050405020304" pitchFamily="18" charset="0"/>
              </a:rPr>
              <a:t>: </a:t>
            </a:r>
            <a:r>
              <a:rPr lang="en-US" altLang="en-US" sz="2400" b="1">
                <a:solidFill>
                  <a:srgbClr val="0070C0"/>
                </a:solidFill>
                <a:sym typeface="Times New Roman" panose="02020603050405020304" pitchFamily="18" charset="0"/>
              </a:rPr>
              <a:t>Trong các thí nghiệm ở hìn 1.2a và 1.3 ta nhìn thấy mảnh giấy trắng và dây tóc bóng đèn đang phát sáng vì từ hai vật đó đều có ánh sáng truyền đến mắt ta. Vật nào tự nó phát sáng, vật nào hắt lại ánh sáng do vật khác chiếu tới?</a:t>
            </a:r>
            <a:endParaRPr lang="en-US" altLang="en-US" sz="2400" b="1">
              <a:solidFill>
                <a:srgbClr val="0070C0"/>
              </a:solidFill>
              <a:latin typeface="Arial" panose="020B0604020202020204" pitchFamily="34" charset="0"/>
            </a:endParaRPr>
          </a:p>
        </p:txBody>
      </p:sp>
      <p:pic>
        <p:nvPicPr>
          <p:cNvPr id="7" name="Picture 3" descr="Tranh 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1219200"/>
            <a:ext cx="2667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Tranh 0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2389" y="3886200"/>
            <a:ext cx="273208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3"/>
          <p:cNvSpPr>
            <a:spLocks noChangeArrowheads="1"/>
          </p:cNvSpPr>
          <p:nvPr/>
        </p:nvSpPr>
        <p:spPr bwMode="auto">
          <a:xfrm>
            <a:off x="1752600" y="3505200"/>
            <a:ext cx="5867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i="1">
                <a:solidFill>
                  <a:srgbClr val="000000"/>
                </a:solidFill>
                <a:sym typeface="Times New Roman" panose="02020603050405020304" pitchFamily="18" charset="0"/>
              </a:rPr>
              <a:t>- Dây tóc bóng đèn tự phát ra ánh sáng.</a:t>
            </a:r>
          </a:p>
          <a:p>
            <a:pPr eaLnBrk="1" hangingPunct="1"/>
            <a:r>
              <a:rPr lang="en-US" altLang="en-US" sz="2400" b="1" i="1">
                <a:solidFill>
                  <a:srgbClr val="000000"/>
                </a:solidFill>
                <a:sym typeface="Times New Roman" panose="02020603050405020304" pitchFamily="18" charset="0"/>
              </a:rPr>
              <a:t>- Mảnh giấy trắng hắt lại ánh sáng do đèn chiếu tới.</a:t>
            </a:r>
          </a:p>
        </p:txBody>
      </p:sp>
      <p:sp>
        <p:nvSpPr>
          <p:cNvPr id="16" name="TextBox 11"/>
          <p:cNvSpPr>
            <a:spLocks noChangeArrowheads="1"/>
          </p:cNvSpPr>
          <p:nvPr/>
        </p:nvSpPr>
        <p:spPr bwMode="auto">
          <a:xfrm>
            <a:off x="1674814" y="4719638"/>
            <a:ext cx="4092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v"/>
            </a:pPr>
            <a:r>
              <a:rPr lang="en-US" altLang="en-US" sz="2400">
                <a:solidFill>
                  <a:srgbClr val="7030A0"/>
                </a:solidFill>
                <a:sym typeface="Times New Roman" panose="02020603050405020304" pitchFamily="18" charset="0"/>
              </a:rPr>
              <a:t> Khái niệm</a:t>
            </a:r>
          </a:p>
        </p:txBody>
      </p:sp>
      <p:sp>
        <p:nvSpPr>
          <p:cNvPr id="17" name="Rectangle 12"/>
          <p:cNvSpPr>
            <a:spLocks noChangeArrowheads="1"/>
          </p:cNvSpPr>
          <p:nvPr/>
        </p:nvSpPr>
        <p:spPr bwMode="auto">
          <a:xfrm>
            <a:off x="1676400" y="5124450"/>
            <a:ext cx="6019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 Nguồn sáng là vật tự nó phát ra ánh sáng: MặT trời, Mặt trăng, bóng đèn...</a:t>
            </a:r>
          </a:p>
          <a:p>
            <a:pPr eaLnBrk="1" hangingPunct="1"/>
            <a:r>
              <a:rPr lang="en-US" altLang="en-US" sz="2400" b="1">
                <a:solidFill>
                  <a:srgbClr val="00B050"/>
                </a:solidFill>
                <a:sym typeface="Times New Roman" panose="02020603050405020304" pitchFamily="18" charset="0"/>
              </a:rPr>
              <a:t>- Vật sáng gồm nguồn sáng và những vật hắt lại ánh sáng chiếu vào nó: bóng đèn, tờ giấy.. </a:t>
            </a:r>
          </a:p>
        </p:txBody>
      </p:sp>
    </p:spTree>
    <p:extLst>
      <p:ext uri="{BB962C8B-B14F-4D97-AF65-F5344CB8AC3E}">
        <p14:creationId xmlns:p14="http://schemas.microsoft.com/office/powerpoint/2010/main" val="1142055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4" presetClass="entr" presetSubtype="0" accel="10000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500" fill="hold"/>
                                        <p:tgtEl>
                                          <p:spTgt spid="16"/>
                                        </p:tgtEl>
                                        <p:attrNameLst>
                                          <p:attrName>ppt_w</p:attrName>
                                        </p:attrNameLst>
                                      </p:cBhvr>
                                      <p:tavLst>
                                        <p:tav tm="0">
                                          <p:val>
                                            <p:strVal val="#ppt_w*0.05"/>
                                          </p:val>
                                        </p:tav>
                                        <p:tav tm="100000">
                                          <p:val>
                                            <p:strVal val="#ppt_w"/>
                                          </p:val>
                                        </p:tav>
                                      </p:tavLst>
                                    </p:anim>
                                    <p:anim calcmode="lin" valueType="num">
                                      <p:cBhvr>
                                        <p:cTn id="39" dur="500" fill="hold"/>
                                        <p:tgtEl>
                                          <p:spTgt spid="16"/>
                                        </p:tgtEl>
                                        <p:attrNameLst>
                                          <p:attrName>ppt_h</p:attrName>
                                        </p:attrNameLst>
                                      </p:cBhvr>
                                      <p:tavLst>
                                        <p:tav tm="0">
                                          <p:val>
                                            <p:strVal val="#ppt_h"/>
                                          </p:val>
                                        </p:tav>
                                        <p:tav tm="100000">
                                          <p:val>
                                            <p:strVal val="#ppt_h"/>
                                          </p:val>
                                        </p:tav>
                                      </p:tavLst>
                                    </p:anim>
                                    <p:anim calcmode="lin" valueType="num">
                                      <p:cBhvr>
                                        <p:cTn id="40" dur="500" fill="hold"/>
                                        <p:tgtEl>
                                          <p:spTgt spid="16"/>
                                        </p:tgtEl>
                                        <p:attrNameLst>
                                          <p:attrName>ppt_x</p:attrName>
                                        </p:attrNameLst>
                                      </p:cBhvr>
                                      <p:tavLst>
                                        <p:tav tm="0">
                                          <p:val>
                                            <p:strVal val="#ppt_x-.2"/>
                                          </p:val>
                                        </p:tav>
                                        <p:tav tm="100000">
                                          <p:val>
                                            <p:strVal val="#ppt_x"/>
                                          </p:val>
                                        </p:tav>
                                      </p:tavLst>
                                    </p:anim>
                                    <p:anim calcmode="lin" valueType="num">
                                      <p:cBhvr>
                                        <p:cTn id="41" dur="500" fill="hold"/>
                                        <p:tgtEl>
                                          <p:spTgt spid="16"/>
                                        </p:tgtEl>
                                        <p:attrNameLst>
                                          <p:attrName>ppt_y</p:attrName>
                                        </p:attrNameLst>
                                      </p:cBhvr>
                                      <p:tavLst>
                                        <p:tav tm="0">
                                          <p:val>
                                            <p:strVal val="#ppt_y"/>
                                          </p:val>
                                        </p:tav>
                                        <p:tav tm="100000">
                                          <p:val>
                                            <p:strVal val="#ppt_y"/>
                                          </p:val>
                                        </p:tav>
                                      </p:tavLst>
                                    </p:anim>
                                    <p:animEffect>
                                      <p:cBhvr>
                                        <p:cTn id="42" dur="500"/>
                                        <p:tgtEl>
                                          <p:spTgt spid="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17">
                                            <p:txEl>
                                              <p:pRg st="0" end="0"/>
                                            </p:txEl>
                                          </p:spTgt>
                                        </p:tgtEl>
                                        <p:attrNameLst>
                                          <p:attrName>style.visibility</p:attrName>
                                        </p:attrNameLst>
                                      </p:cBhvr>
                                      <p:to>
                                        <p:strVal val="visible"/>
                                      </p:to>
                                    </p:set>
                                    <p:anim calcmode="lin" valueType="num">
                                      <p:cBhvr additive="base">
                                        <p:cTn id="4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7">
                                            <p:txEl>
                                              <p:pRg st="1" end="1"/>
                                            </p:txEl>
                                          </p:spTgt>
                                        </p:tgtEl>
                                        <p:attrNameLst>
                                          <p:attrName>style.visibility</p:attrName>
                                        </p:attrNameLst>
                                      </p:cBhvr>
                                      <p:to>
                                        <p:strVal val="visible"/>
                                      </p:to>
                                    </p:set>
                                    <p:anim calcmode="lin" valueType="num">
                                      <p:cBhvr additive="base">
                                        <p:cTn id="51"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6"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1"/>
          <p:cNvSpPr>
            <a:spLocks noChangeArrowheads="1"/>
          </p:cNvSpPr>
          <p:nvPr/>
        </p:nvSpPr>
        <p:spPr bwMode="auto">
          <a:xfrm>
            <a:off x="1524000" y="817563"/>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00B050"/>
                </a:solidFill>
                <a:sym typeface="Times New Roman" panose="02020603050405020304" pitchFamily="18" charset="0"/>
              </a:rPr>
              <a:t>III. NGUỒN SÁNG VÀ VẬT SÁNG</a:t>
            </a:r>
          </a:p>
        </p:txBody>
      </p:sp>
      <p:sp>
        <p:nvSpPr>
          <p:cNvPr id="6" name="TextBox 4"/>
          <p:cNvSpPr>
            <a:spLocks noChangeArrowheads="1"/>
          </p:cNvSpPr>
          <p:nvPr/>
        </p:nvSpPr>
        <p:spPr bwMode="auto">
          <a:xfrm>
            <a:off x="1524000" y="1295401"/>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buFont typeface="Wingdings" panose="05000000000000000000" pitchFamily="2" charset="2"/>
              <a:buChar char="v"/>
            </a:pPr>
            <a:r>
              <a:rPr lang="en-US" altLang="en-US" sz="2400" b="1">
                <a:solidFill>
                  <a:srgbClr val="7030A0"/>
                </a:solidFill>
                <a:sym typeface="Times New Roman" panose="02020603050405020304" pitchFamily="18" charset="0"/>
              </a:rPr>
              <a:t> Kết luận</a:t>
            </a:r>
          </a:p>
        </p:txBody>
      </p:sp>
      <p:sp>
        <p:nvSpPr>
          <p:cNvPr id="7" name="Text Box 15"/>
          <p:cNvSpPr>
            <a:spLocks noChangeArrowheads="1"/>
          </p:cNvSpPr>
          <p:nvPr/>
        </p:nvSpPr>
        <p:spPr bwMode="auto">
          <a:xfrm>
            <a:off x="1735138" y="1751013"/>
            <a:ext cx="87804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a:solidFill>
                  <a:srgbClr val="FF3300"/>
                </a:solidFill>
                <a:sym typeface="Times New Roman" panose="02020603050405020304" pitchFamily="18" charset="0"/>
              </a:rPr>
              <a:t>Dây tóc bóng đèn tự nó </a:t>
            </a:r>
            <a:r>
              <a:rPr lang="en-US" altLang="en-US" sz="2400" u="sng">
                <a:solidFill>
                  <a:srgbClr val="FF3300"/>
                </a:solidFill>
                <a:sym typeface="Times New Roman" panose="02020603050405020304" pitchFamily="18" charset="0"/>
              </a:rPr>
              <a:t>	     </a:t>
            </a:r>
            <a:r>
              <a:rPr lang="en-US" altLang="en-US" sz="2400">
                <a:solidFill>
                  <a:srgbClr val="FF3300"/>
                </a:solidFill>
                <a:sym typeface="Times New Roman" panose="02020603050405020304" pitchFamily="18" charset="0"/>
              </a:rPr>
              <a:t> ánh sáng khi có dòng điện chạy qua </a:t>
            </a:r>
            <a:r>
              <a:rPr lang="en-US" altLang="en-US" sz="2400" u="sng">
                <a:solidFill>
                  <a:srgbClr val="FF3300"/>
                </a:solidFill>
                <a:sym typeface="Times New Roman" panose="02020603050405020304" pitchFamily="18" charset="0"/>
              </a:rPr>
              <a:t>	</a:t>
            </a:r>
            <a:r>
              <a:rPr lang="en-US" altLang="en-US" sz="2400">
                <a:solidFill>
                  <a:srgbClr val="FF3300"/>
                </a:solidFill>
                <a:sym typeface="Times New Roman" panose="02020603050405020304" pitchFamily="18" charset="0"/>
              </a:rPr>
              <a:t> </a:t>
            </a:r>
            <a:r>
              <a:rPr lang="en-US" altLang="en-US" sz="2400" b="1">
                <a:solidFill>
                  <a:srgbClr val="33CC33"/>
                </a:solidFill>
                <a:sym typeface="Times New Roman" panose="02020603050405020304" pitchFamily="18" charset="0"/>
              </a:rPr>
              <a:t>nguồn sáng</a:t>
            </a:r>
            <a:r>
              <a:rPr lang="en-US" altLang="en-US" sz="2400">
                <a:solidFill>
                  <a:srgbClr val="FF3300"/>
                </a:solidFill>
                <a:sym typeface="Times New Roman" panose="02020603050405020304" pitchFamily="18" charset="0"/>
              </a:rPr>
              <a:t>.</a:t>
            </a:r>
            <a:endParaRPr lang="en-US" altLang="en-US" sz="2400">
              <a:latin typeface="Arial" panose="020B0604020202020204" pitchFamily="34" charset="0"/>
            </a:endParaRPr>
          </a:p>
        </p:txBody>
      </p:sp>
      <p:sp>
        <p:nvSpPr>
          <p:cNvPr id="8" name="Text Box 16"/>
          <p:cNvSpPr>
            <a:spLocks noChangeArrowheads="1"/>
          </p:cNvSpPr>
          <p:nvPr/>
        </p:nvSpPr>
        <p:spPr bwMode="auto">
          <a:xfrm>
            <a:off x="4826000" y="1676401"/>
            <a:ext cx="157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a:solidFill>
                  <a:srgbClr val="0066FF"/>
                </a:solidFill>
                <a:sym typeface="Times New Roman" panose="02020603050405020304" pitchFamily="18" charset="0"/>
              </a:rPr>
              <a:t>phát ra</a:t>
            </a:r>
          </a:p>
        </p:txBody>
      </p:sp>
      <p:sp>
        <p:nvSpPr>
          <p:cNvPr id="9" name="Text Box 16"/>
          <p:cNvSpPr>
            <a:spLocks noChangeArrowheads="1"/>
          </p:cNvSpPr>
          <p:nvPr/>
        </p:nvSpPr>
        <p:spPr bwMode="auto">
          <a:xfrm>
            <a:off x="1901826" y="2057401"/>
            <a:ext cx="1298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a:solidFill>
                  <a:srgbClr val="0070C0"/>
                </a:solidFill>
                <a:sym typeface="Times New Roman" panose="02020603050405020304" pitchFamily="18" charset="0"/>
              </a:rPr>
              <a:t>gọi là</a:t>
            </a:r>
          </a:p>
        </p:txBody>
      </p:sp>
      <p:sp>
        <p:nvSpPr>
          <p:cNvPr id="10" name="Text Box 17"/>
          <p:cNvSpPr>
            <a:spLocks noChangeArrowheads="1"/>
          </p:cNvSpPr>
          <p:nvPr/>
        </p:nvSpPr>
        <p:spPr bwMode="auto">
          <a:xfrm>
            <a:off x="1752600" y="2667001"/>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a:solidFill>
                  <a:srgbClr val="FF0000"/>
                </a:solidFill>
                <a:sym typeface="Times New Roman" panose="02020603050405020304" pitchFamily="18" charset="0"/>
              </a:rPr>
              <a:t>Dây tóc bóng đèn </a:t>
            </a:r>
            <a:r>
              <a:rPr lang="en-US" altLang="en-US" sz="2400">
                <a:solidFill>
                  <a:srgbClr val="FF3300"/>
                </a:solidFill>
                <a:sym typeface="Times New Roman" panose="02020603050405020304" pitchFamily="18" charset="0"/>
              </a:rPr>
              <a:t>phát ra ánh sáng và </a:t>
            </a:r>
            <a:r>
              <a:rPr lang="en-US" altLang="en-US" sz="2400">
                <a:solidFill>
                  <a:srgbClr val="FF0000"/>
                </a:solidFill>
                <a:sym typeface="Times New Roman" panose="02020603050405020304" pitchFamily="18" charset="0"/>
              </a:rPr>
              <a:t>mảnh giấy trắng </a:t>
            </a:r>
            <a:r>
              <a:rPr lang="en-US" altLang="en-US" sz="2400" u="sng">
                <a:solidFill>
                  <a:srgbClr val="FF3300"/>
                </a:solidFill>
                <a:sym typeface="Times New Roman" panose="02020603050405020304" pitchFamily="18" charset="0"/>
              </a:rPr>
              <a:t>	      </a:t>
            </a:r>
            <a:r>
              <a:rPr lang="en-US" altLang="en-US" sz="2400">
                <a:solidFill>
                  <a:srgbClr val="FF3300"/>
                </a:solidFill>
                <a:sym typeface="Times New Roman" panose="02020603050405020304" pitchFamily="18" charset="0"/>
              </a:rPr>
              <a:t>ánh</a:t>
            </a:r>
          </a:p>
          <a:p>
            <a:pPr eaLnBrk="1" hangingPunct="1"/>
            <a:r>
              <a:rPr lang="en-US" altLang="en-US" sz="2400">
                <a:solidFill>
                  <a:srgbClr val="FF3300"/>
                </a:solidFill>
                <a:sym typeface="Times New Roman" panose="02020603050405020304" pitchFamily="18" charset="0"/>
              </a:rPr>
              <a:t> sáng từ vật khác chiếu vào nó gọi chung là </a:t>
            </a:r>
            <a:r>
              <a:rPr lang="en-US" altLang="en-US" sz="2400" b="1">
                <a:solidFill>
                  <a:srgbClr val="33CC33"/>
                </a:solidFill>
                <a:sym typeface="Times New Roman" panose="02020603050405020304" pitchFamily="18" charset="0"/>
              </a:rPr>
              <a:t> vật sáng</a:t>
            </a:r>
            <a:r>
              <a:rPr lang="en-US" altLang="en-US" sz="2400">
                <a:solidFill>
                  <a:srgbClr val="FF3300"/>
                </a:solidFill>
                <a:sym typeface="Times New Roman" panose="02020603050405020304" pitchFamily="18" charset="0"/>
              </a:rPr>
              <a:t>. </a:t>
            </a:r>
          </a:p>
        </p:txBody>
      </p:sp>
      <p:sp>
        <p:nvSpPr>
          <p:cNvPr id="11" name="Text Box 16"/>
          <p:cNvSpPr>
            <a:spLocks noChangeArrowheads="1"/>
          </p:cNvSpPr>
          <p:nvPr/>
        </p:nvSpPr>
        <p:spPr bwMode="auto">
          <a:xfrm>
            <a:off x="8610600" y="2590801"/>
            <a:ext cx="1055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a:solidFill>
                  <a:srgbClr val="0070C0"/>
                </a:solidFill>
                <a:sym typeface="Times New Roman" panose="02020603050405020304" pitchFamily="18" charset="0"/>
              </a:rPr>
              <a:t>hắt lại </a:t>
            </a:r>
          </a:p>
        </p:txBody>
      </p:sp>
      <p:sp>
        <p:nvSpPr>
          <p:cNvPr id="12" name="AutoShape 278"/>
          <p:cNvSpPr>
            <a:spLocks noChangeArrowheads="1"/>
          </p:cNvSpPr>
          <p:nvPr/>
        </p:nvSpPr>
        <p:spPr bwMode="auto">
          <a:xfrm>
            <a:off x="1524001" y="0"/>
            <a:ext cx="9117013" cy="762000"/>
          </a:xfrm>
          <a:prstGeom prst="roundRect">
            <a:avLst>
              <a:gd name="adj" fmla="val 16667"/>
            </a:avLst>
          </a:prstGeom>
          <a:gradFill rotWithShape="1">
            <a:gsLst>
              <a:gs pos="0">
                <a:srgbClr val="767600"/>
              </a:gs>
              <a:gs pos="50000">
                <a:srgbClr val="FFFF00"/>
              </a:gs>
              <a:gs pos="100000">
                <a:srgbClr val="767600"/>
              </a:gs>
            </a:gsLst>
            <a:lin ang="5400000" scaled="1"/>
          </a:gradFill>
          <a:ln w="12700">
            <a:solidFill>
              <a:schemeClr val="accent2"/>
            </a:solidFill>
            <a:round/>
            <a:headEnd type="none" w="sm" len="sm"/>
            <a:tailEnd type="none" w="sm" len="sm"/>
          </a:ln>
        </p:spPr>
        <p:txBody>
          <a:bodyPr wrap="none" anchor="ctr"/>
          <a:lstStyle/>
          <a:p>
            <a:pPr algn="ctr">
              <a:spcBef>
                <a:spcPct val="50000"/>
              </a:spcBef>
              <a:defRPr/>
            </a:pPr>
            <a:r>
              <a:rPr lang="en-US" sz="2400" b="1" dirty="0">
                <a:solidFill>
                  <a:srgbClr val="FF0000"/>
                </a:solidFill>
                <a:ea typeface="SimSun" charset="-122"/>
                <a:cs typeface="Times New Roman" pitchFamily="18" charset="0"/>
              </a:rPr>
              <a:t>BÀI 1: </a:t>
            </a:r>
            <a:r>
              <a:rPr lang="en-US" sz="2400" b="1" dirty="0" smtClean="0">
                <a:solidFill>
                  <a:srgbClr val="FF0000"/>
                </a:solidFill>
                <a:ea typeface="SimSun" charset="-122"/>
                <a:cs typeface="Times New Roman" pitchFamily="18" charset="0"/>
              </a:rPr>
              <a:t>NHẬN </a:t>
            </a:r>
            <a:r>
              <a:rPr lang="en-US" sz="2400" b="1" dirty="0">
                <a:solidFill>
                  <a:srgbClr val="FF0000"/>
                </a:solidFill>
                <a:ea typeface="SimSun" charset="-122"/>
                <a:cs typeface="Times New Roman" pitchFamily="18" charset="0"/>
              </a:rPr>
              <a:t>BIẾT ÁNH SÁNG – NGUỒN SÁNG VÀ VẬT SÁNG</a:t>
            </a:r>
            <a:endParaRPr lang="en-US" sz="2400" b="1" dirty="0">
              <a:solidFill>
                <a:srgbClr val="FF0000"/>
              </a:solidFill>
              <a:effectLst>
                <a:outerShdw blurRad="38100" dist="38100" dir="2700000" algn="tl">
                  <a:srgbClr val="C0C0C0"/>
                </a:outerShdw>
              </a:effectLst>
              <a:ea typeface="SimSun" charset="-122"/>
              <a:cs typeface="Times New Roman" pitchFamily="18" charset="0"/>
            </a:endParaRPr>
          </a:p>
        </p:txBody>
      </p:sp>
    </p:spTree>
    <p:extLst>
      <p:ext uri="{BB962C8B-B14F-4D97-AF65-F5344CB8AC3E}">
        <p14:creationId xmlns:p14="http://schemas.microsoft.com/office/powerpoint/2010/main" val="3298244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p:cBhvr>
                                        <p:cTn id="11" dur="500"/>
                                        <p:tgtEl>
                                          <p:spTgt spid="6"/>
                                        </p:tgtEl>
                                      </p:cBhvr>
                                    </p:animEffect>
                                  </p:childTnLst>
                                </p:cTn>
                              </p:par>
                              <p:par>
                                <p:cTn id="12" presetID="12" presetClass="entr" presetSubtype="4" fill="hold" grpId="0" nodeType="withEffect">
                                  <p:stCondLst>
                                    <p:cond delay="1000"/>
                                  </p:stCondLst>
                                  <p:childTnLst>
                                    <p:set>
                                      <p:cBhvr>
                                        <p:cTn id="13" dur="1" fill="hold">
                                          <p:stCondLst>
                                            <p:cond delay="0"/>
                                          </p:stCondLst>
                                        </p:cTn>
                                        <p:tgtEl>
                                          <p:spTgt spid="7"/>
                                        </p:tgtEl>
                                        <p:attrNameLst>
                                          <p:attrName>style.visibility</p:attrName>
                                        </p:attrNameLst>
                                      </p:cBhvr>
                                      <p:to>
                                        <p:strVal val="visible"/>
                                      </p:to>
                                    </p:set>
                                    <p:animEffect>
                                      <p:cBhvr>
                                        <p:cTn id="14" dur="500"/>
                                        <p:tgtEl>
                                          <p:spTgt spid="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p:cBhvr>
                                        <p:cTn id="19" dur="770" decel="100000"/>
                                        <p:tgtEl>
                                          <p:spTgt spid="8"/>
                                        </p:tgtEl>
                                      </p:cBhvr>
                                    </p:animEffect>
                                    <p:animScale>
                                      <p:cBhvr>
                                        <p:cTn id="20" dur="770" decel="100000"/>
                                        <p:tgtEl>
                                          <p:spTgt spid="8"/>
                                        </p:tgtEl>
                                      </p:cBhvr>
                                      <p:from x="10000" y="10000"/>
                                      <p:to x="200000" y="450000"/>
                                    </p:animScale>
                                    <p:animScale>
                                      <p:cBhvr>
                                        <p:cTn id="21" dur="1230" accel="100000" fill="hold">
                                          <p:stCondLst>
                                            <p:cond delay="770"/>
                                          </p:stCondLst>
                                        </p:cTn>
                                        <p:tgtEl>
                                          <p:spTgt spid="8"/>
                                        </p:tgtEl>
                                      </p:cBhvr>
                                      <p:from x="200000" y="450000"/>
                                      <p:to x="100000" y="100000"/>
                                    </p:animScale>
                                    <p:set>
                                      <p:cBhvr>
                                        <p:cTn id="22" dur="770" fill="hold"/>
                                        <p:tgtEl>
                                          <p:spTgt spid="8"/>
                                        </p:tgtEl>
                                        <p:attrNameLst>
                                          <p:attrName>ppt_x</p:attrName>
                                        </p:attrNameLst>
                                      </p:cBhvr>
                                      <p:to>
                                        <p:strVal val="(0.5)"/>
                                      </p:to>
                                    </p:set>
                                    <p:anim to="(#ppt_x)" calcmode="lin" valueType="num">
                                      <p:cBhvr>
                                        <p:cTn id="23" dur="1230" accel="100000" fill="hold">
                                          <p:stCondLst>
                                            <p:cond delay="770"/>
                                          </p:stCondLst>
                                        </p:cTn>
                                        <p:tgtEl>
                                          <p:spTgt spid="8"/>
                                        </p:tgtEl>
                                        <p:attrNameLst>
                                          <p:attrName>ppt_x</p:attrName>
                                        </p:attrNameLst>
                                      </p:cBhvr>
                                    </p:anim>
                                    <p:set>
                                      <p:cBhvr>
                                        <p:cTn id="24" dur="770" fill="hold"/>
                                        <p:tgtEl>
                                          <p:spTgt spid="8"/>
                                        </p:tgtEl>
                                        <p:attrNameLst>
                                          <p:attrName>ppt_y</p:attrName>
                                        </p:attrNameLst>
                                      </p:cBhvr>
                                      <p:to>
                                        <p:strVal val="(#ppt_y+0.4)"/>
                                      </p:to>
                                    </p:set>
                                    <p:anim to="(#ppt_y)" calcmode="lin" valueType="num">
                                      <p:cBhvr>
                                        <p:cTn id="25" dur="1230" accel="100000" fill="hold">
                                          <p:stCondLst>
                                            <p:cond delay="770"/>
                                          </p:stCondLst>
                                        </p:cTn>
                                        <p:tgtEl>
                                          <p:spTgt spid="8"/>
                                        </p:tgtEl>
                                        <p:attrNameLst>
                                          <p:attrName>ppt_y</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51"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p:cBhvr>
                                        <p:cTn id="30" dur="770" decel="100000"/>
                                        <p:tgtEl>
                                          <p:spTgt spid="9"/>
                                        </p:tgtEl>
                                      </p:cBhvr>
                                    </p:animEffect>
                                    <p:animScale>
                                      <p:cBhvr>
                                        <p:cTn id="31" dur="770" decel="100000"/>
                                        <p:tgtEl>
                                          <p:spTgt spid="9"/>
                                        </p:tgtEl>
                                      </p:cBhvr>
                                      <p:from x="10000" y="10000"/>
                                      <p:to x="200000" y="450000"/>
                                    </p:animScale>
                                    <p:animScale>
                                      <p:cBhvr>
                                        <p:cTn id="32" dur="1230" accel="100000" fill="hold">
                                          <p:stCondLst>
                                            <p:cond delay="770"/>
                                          </p:stCondLst>
                                        </p:cTn>
                                        <p:tgtEl>
                                          <p:spTgt spid="9"/>
                                        </p:tgtEl>
                                      </p:cBhvr>
                                      <p:from x="200000" y="450000"/>
                                      <p:to x="100000" y="100000"/>
                                    </p:animScale>
                                    <p:set>
                                      <p:cBhvr>
                                        <p:cTn id="33" dur="770" fill="hold"/>
                                        <p:tgtEl>
                                          <p:spTgt spid="9"/>
                                        </p:tgtEl>
                                        <p:attrNameLst>
                                          <p:attrName>ppt_x</p:attrName>
                                        </p:attrNameLst>
                                      </p:cBhvr>
                                      <p:to>
                                        <p:strVal val="(0.5)"/>
                                      </p:to>
                                    </p:set>
                                    <p:anim to="(#ppt_x)" calcmode="lin" valueType="num">
                                      <p:cBhvr>
                                        <p:cTn id="34" dur="1230" accel="100000" fill="hold">
                                          <p:stCondLst>
                                            <p:cond delay="770"/>
                                          </p:stCondLst>
                                        </p:cTn>
                                        <p:tgtEl>
                                          <p:spTgt spid="9"/>
                                        </p:tgtEl>
                                        <p:attrNameLst>
                                          <p:attrName>ppt_x</p:attrName>
                                        </p:attrNameLst>
                                      </p:cBhvr>
                                    </p:anim>
                                    <p:set>
                                      <p:cBhvr>
                                        <p:cTn id="35" dur="770" fill="hold"/>
                                        <p:tgtEl>
                                          <p:spTgt spid="9"/>
                                        </p:tgtEl>
                                        <p:attrNameLst>
                                          <p:attrName>ppt_y</p:attrName>
                                        </p:attrNameLst>
                                      </p:cBhvr>
                                      <p:to>
                                        <p:strVal val="(#ppt_y+0.4)"/>
                                      </p:to>
                                    </p:set>
                                    <p:anim to="(#ppt_y)" calcmode="lin" valueType="num">
                                      <p:cBhvr>
                                        <p:cTn id="36" dur="1230" accel="100000" fill="hold">
                                          <p:stCondLst>
                                            <p:cond delay="770"/>
                                          </p:stCondLst>
                                        </p:cTn>
                                        <p:tgtEl>
                                          <p:spTgt spid="9"/>
                                        </p:tgtEl>
                                        <p:attrNameLst>
                                          <p:attrName>ppt_y</p:attrName>
                                        </p:attrNameLst>
                                      </p:cBhvr>
                                    </p:anim>
                                  </p:childTnLst>
                                </p:cTn>
                              </p:par>
                              <p:par>
                                <p:cTn id="37" presetID="12" presetClass="entr" presetSubtype="4" fill="hold" grpId="0" nodeType="withEffect">
                                  <p:stCondLst>
                                    <p:cond delay="1000"/>
                                  </p:stCondLst>
                                  <p:childTnLst>
                                    <p:set>
                                      <p:cBhvr>
                                        <p:cTn id="38" dur="1" fill="hold">
                                          <p:stCondLst>
                                            <p:cond delay="0"/>
                                          </p:stCondLst>
                                        </p:cTn>
                                        <p:tgtEl>
                                          <p:spTgt spid="10"/>
                                        </p:tgtEl>
                                        <p:attrNameLst>
                                          <p:attrName>style.visibility</p:attrName>
                                        </p:attrNameLst>
                                      </p:cBhvr>
                                      <p:to>
                                        <p:strVal val="visible"/>
                                      </p:to>
                                    </p:set>
                                    <p:animEffect>
                                      <p:cBhvr>
                                        <p:cTn id="39" dur="500"/>
                                        <p:tgtEl>
                                          <p:spTgt spid="10"/>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p:cBhvr>
                                        <p:cTn id="44" dur="770" decel="100000"/>
                                        <p:tgtEl>
                                          <p:spTgt spid="11"/>
                                        </p:tgtEl>
                                      </p:cBhvr>
                                    </p:animEffect>
                                    <p:animScale>
                                      <p:cBhvr>
                                        <p:cTn id="45" dur="770" decel="100000"/>
                                        <p:tgtEl>
                                          <p:spTgt spid="11"/>
                                        </p:tgtEl>
                                      </p:cBhvr>
                                      <p:from x="10000" y="10000"/>
                                      <p:to x="200000" y="450000"/>
                                    </p:animScale>
                                    <p:animScale>
                                      <p:cBhvr>
                                        <p:cTn id="46" dur="1230" accel="100000" fill="hold">
                                          <p:stCondLst>
                                            <p:cond delay="770"/>
                                          </p:stCondLst>
                                        </p:cTn>
                                        <p:tgtEl>
                                          <p:spTgt spid="11"/>
                                        </p:tgtEl>
                                      </p:cBhvr>
                                      <p:from x="200000" y="450000"/>
                                      <p:to x="100000" y="100000"/>
                                    </p:animScale>
                                    <p:set>
                                      <p:cBhvr>
                                        <p:cTn id="47" dur="770" fill="hold"/>
                                        <p:tgtEl>
                                          <p:spTgt spid="11"/>
                                        </p:tgtEl>
                                        <p:attrNameLst>
                                          <p:attrName>ppt_x</p:attrName>
                                        </p:attrNameLst>
                                      </p:cBhvr>
                                      <p:to>
                                        <p:strVal val="(0.5)"/>
                                      </p:to>
                                    </p:set>
                                    <p:anim to="(#ppt_x)" calcmode="lin" valueType="num">
                                      <p:cBhvr>
                                        <p:cTn id="48" dur="1230" accel="100000" fill="hold">
                                          <p:stCondLst>
                                            <p:cond delay="770"/>
                                          </p:stCondLst>
                                        </p:cTn>
                                        <p:tgtEl>
                                          <p:spTgt spid="11"/>
                                        </p:tgtEl>
                                        <p:attrNameLst>
                                          <p:attrName>ppt_x</p:attrName>
                                        </p:attrNameLst>
                                      </p:cBhvr>
                                    </p:anim>
                                    <p:set>
                                      <p:cBhvr>
                                        <p:cTn id="49" dur="770" fill="hold"/>
                                        <p:tgtEl>
                                          <p:spTgt spid="11"/>
                                        </p:tgtEl>
                                        <p:attrNameLst>
                                          <p:attrName>ppt_y</p:attrName>
                                        </p:attrNameLst>
                                      </p:cBhvr>
                                      <p:to>
                                        <p:strVal val="(#ppt_y+0.4)"/>
                                      </p:to>
                                    </p:set>
                                    <p:anim to="(#ppt_y)" calcmode="lin" valueType="num">
                                      <p:cBhvr>
                                        <p:cTn id="50" dur="1230" accel="100000" fill="hold">
                                          <p:stCondLst>
                                            <p:cond delay="770"/>
                                          </p:stCondLst>
                                        </p:cTn>
                                        <p:tgtEl>
                                          <p:spTgt spid="1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utoUpdateAnimBg="0"/>
      <p:bldP spid="7" grpId="0" bldLvl="0" autoUpdateAnimBg="0"/>
      <p:bldP spid="8" grpId="0" bldLvl="0" autoUpdateAnimBg="0"/>
      <p:bldP spid="9" grpId="0" bldLvl="0" autoUpdateAnimBg="0"/>
      <p:bldP spid="10" grpId="0" bldLvl="0" autoUpdateAnimBg="0"/>
      <p:bldP spid="11"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3"/>
          <p:cNvSpPr>
            <a:spLocks noChangeArrowheads="1" noChangeShapeType="1" noTextEdit="1"/>
          </p:cNvSpPr>
          <p:nvPr/>
        </p:nvSpPr>
        <p:spPr bwMode="auto">
          <a:xfrm>
            <a:off x="3297238" y="152400"/>
            <a:ext cx="5389562" cy="381000"/>
          </a:xfrm>
          <a:prstGeom prst="rect">
            <a:avLst/>
          </a:prstGeom>
        </p:spPr>
        <p:txBody>
          <a:bodyPr wrap="none" fromWordArt="1">
            <a:prstTxWarp prst="textPlain">
              <a:avLst>
                <a:gd name="adj" fmla="val 50000"/>
              </a:avLst>
            </a:prstTxWarp>
          </a:bodyPr>
          <a:lstStyle/>
          <a:p>
            <a:pPr algn="ctr"/>
            <a:r>
              <a:rPr lang="en-US" sz="2800" kern="10">
                <a:ln w="9525">
                  <a:solidFill>
                    <a:srgbClr val="FF00FF"/>
                  </a:solidFill>
                  <a:miter lim="800000"/>
                  <a:headEnd/>
                  <a:tailEnd/>
                </a:ln>
                <a:solidFill>
                  <a:srgbClr val="0000FF"/>
                </a:solidFill>
                <a:cs typeface="Times New Roman" panose="02020603050405020304" pitchFamily="18" charset="0"/>
              </a:rPr>
              <a:t>Bài tập</a:t>
            </a:r>
          </a:p>
        </p:txBody>
      </p:sp>
      <p:sp>
        <p:nvSpPr>
          <p:cNvPr id="13315" name="Text Box 4"/>
          <p:cNvSpPr>
            <a:spLocks noChangeArrowheads="1"/>
          </p:cNvSpPr>
          <p:nvPr/>
        </p:nvSpPr>
        <p:spPr bwMode="auto">
          <a:xfrm>
            <a:off x="1752600" y="673101"/>
            <a:ext cx="573405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FF0000"/>
                </a:solidFill>
                <a:sym typeface="Times New Roman" panose="02020603050405020304" pitchFamily="18" charset="0"/>
              </a:rPr>
              <a:t>1 </a:t>
            </a:r>
            <a:r>
              <a:rPr lang="en-US" altLang="en-US" sz="2400">
                <a:solidFill>
                  <a:srgbClr val="FF0000"/>
                </a:solidFill>
                <a:sym typeface="Times New Roman" panose="02020603050405020304" pitchFamily="18" charset="0"/>
              </a:rPr>
              <a:t> </a:t>
            </a:r>
            <a:r>
              <a:rPr lang="en-US" altLang="en-US" sz="2400" b="1" i="1">
                <a:solidFill>
                  <a:srgbClr val="FF0000"/>
                </a:solidFill>
                <a:sym typeface="Times New Roman" panose="02020603050405020304" pitchFamily="18" charset="0"/>
              </a:rPr>
              <a:t>Vì sao ta nhìn thấy một vật?</a:t>
            </a:r>
          </a:p>
          <a:p>
            <a:pPr eaLnBrk="1" hangingPunct="1"/>
            <a:r>
              <a:rPr lang="en-US" altLang="en-US" sz="2400">
                <a:solidFill>
                  <a:schemeClr val="accent2"/>
                </a:solidFill>
                <a:sym typeface="Times New Roman" panose="02020603050405020304" pitchFamily="18" charset="0"/>
              </a:rPr>
              <a:t>a.Vì ta mở mắt hướng về phía vật.</a:t>
            </a:r>
          </a:p>
          <a:p>
            <a:pPr eaLnBrk="1" hangingPunct="1"/>
            <a:r>
              <a:rPr lang="en-US" altLang="en-US" sz="2400">
                <a:solidFill>
                  <a:schemeClr val="accent2"/>
                </a:solidFill>
                <a:sym typeface="Times New Roman" panose="02020603050405020304" pitchFamily="18" charset="0"/>
              </a:rPr>
              <a:t>b. Vì mắt ta phát ra các tia sáng chiếu lên vật.</a:t>
            </a:r>
          </a:p>
          <a:p>
            <a:pPr eaLnBrk="1" hangingPunct="1"/>
            <a:r>
              <a:rPr lang="en-US" altLang="en-US" sz="2400">
                <a:solidFill>
                  <a:schemeClr val="accent2"/>
                </a:solidFill>
                <a:sym typeface="Times New Roman" panose="02020603050405020304" pitchFamily="18" charset="0"/>
              </a:rPr>
              <a:t>c. Vì có ánh sáng từ vật truyền vào mắt ta.</a:t>
            </a:r>
          </a:p>
          <a:p>
            <a:pPr eaLnBrk="1" hangingPunct="1"/>
            <a:r>
              <a:rPr lang="en-US" altLang="en-US" sz="2400">
                <a:solidFill>
                  <a:schemeClr val="accent2"/>
                </a:solidFill>
                <a:sym typeface="Times New Roman" panose="02020603050405020304" pitchFamily="18" charset="0"/>
              </a:rPr>
              <a:t>d. Vì vật được chiếu sáng.</a:t>
            </a:r>
            <a:endParaRPr lang="en-US" altLang="en-US" sz="2400" b="1">
              <a:solidFill>
                <a:schemeClr val="accent2"/>
              </a:solidFill>
              <a:sym typeface="Times New Roman" panose="02020603050405020304" pitchFamily="18" charset="0"/>
            </a:endParaRPr>
          </a:p>
        </p:txBody>
      </p:sp>
      <p:sp>
        <p:nvSpPr>
          <p:cNvPr id="13316" name="Text Box 5"/>
          <p:cNvSpPr>
            <a:spLocks noChangeArrowheads="1"/>
          </p:cNvSpPr>
          <p:nvPr/>
        </p:nvSpPr>
        <p:spPr bwMode="auto">
          <a:xfrm>
            <a:off x="1676401" y="2578100"/>
            <a:ext cx="764023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FF0000"/>
                </a:solidFill>
                <a:sym typeface="Times New Roman" panose="02020603050405020304" pitchFamily="18" charset="0"/>
              </a:rPr>
              <a:t>2 </a:t>
            </a:r>
            <a:r>
              <a:rPr lang="en-US" altLang="en-US" sz="2400" b="1" i="1">
                <a:solidFill>
                  <a:srgbClr val="FF0000"/>
                </a:solidFill>
                <a:sym typeface="Times New Roman" panose="02020603050405020304" pitchFamily="18" charset="0"/>
              </a:rPr>
              <a:t>Hãy chỉ ra vật nào dưới đây </a:t>
            </a:r>
            <a:r>
              <a:rPr lang="en-US" altLang="en-US" sz="2400" b="1">
                <a:solidFill>
                  <a:srgbClr val="FF0000"/>
                </a:solidFill>
                <a:sym typeface="Times New Roman" panose="02020603050405020304" pitchFamily="18" charset="0"/>
              </a:rPr>
              <a:t>không phải</a:t>
            </a:r>
            <a:r>
              <a:rPr lang="en-US" altLang="en-US" sz="2400" b="1" i="1">
                <a:solidFill>
                  <a:srgbClr val="FF0000"/>
                </a:solidFill>
                <a:sym typeface="Times New Roman" panose="02020603050405020304" pitchFamily="18" charset="0"/>
              </a:rPr>
              <a:t> là nguồn sáng?</a:t>
            </a:r>
            <a:r>
              <a:rPr lang="en-US" altLang="en-US" sz="2400">
                <a:solidFill>
                  <a:schemeClr val="accent2"/>
                </a:solidFill>
                <a:sym typeface="Times New Roman" panose="02020603050405020304" pitchFamily="18" charset="0"/>
              </a:rPr>
              <a:t> </a:t>
            </a:r>
          </a:p>
          <a:p>
            <a:pPr eaLnBrk="1" hangingPunct="1"/>
            <a:r>
              <a:rPr lang="en-US" altLang="en-US" sz="2400">
                <a:solidFill>
                  <a:schemeClr val="accent2"/>
                </a:solidFill>
                <a:sym typeface="Times New Roman" panose="02020603050405020304" pitchFamily="18" charset="0"/>
              </a:rPr>
              <a:t> a. Ngọn nến đang cháy.</a:t>
            </a:r>
          </a:p>
          <a:p>
            <a:pPr eaLnBrk="1" hangingPunct="1"/>
            <a:r>
              <a:rPr lang="en-US" altLang="en-US" sz="2400">
                <a:solidFill>
                  <a:schemeClr val="accent2"/>
                </a:solidFill>
                <a:sym typeface="Times New Roman" panose="02020603050405020304" pitchFamily="18" charset="0"/>
              </a:rPr>
              <a:t> b. Vỏ chai sáng chói dưới trời nắng.</a:t>
            </a:r>
          </a:p>
          <a:p>
            <a:pPr eaLnBrk="1" hangingPunct="1"/>
            <a:r>
              <a:rPr lang="en-US" altLang="en-US" sz="2400">
                <a:solidFill>
                  <a:schemeClr val="accent2"/>
                </a:solidFill>
                <a:sym typeface="Times New Roman" panose="02020603050405020304" pitchFamily="18" charset="0"/>
              </a:rPr>
              <a:t> c. Mặt trời.</a:t>
            </a:r>
          </a:p>
          <a:p>
            <a:pPr eaLnBrk="1" hangingPunct="1"/>
            <a:r>
              <a:rPr lang="en-US" altLang="en-US" sz="2400">
                <a:solidFill>
                  <a:schemeClr val="accent2"/>
                </a:solidFill>
                <a:sym typeface="Times New Roman" panose="02020603050405020304" pitchFamily="18" charset="0"/>
              </a:rPr>
              <a:t> d. Đèn ống đang cháy.</a:t>
            </a:r>
            <a:endParaRPr lang="en-US" altLang="en-US">
              <a:latin typeface="Arial" panose="020B0604020202020204" pitchFamily="34" charset="0"/>
            </a:endParaRPr>
          </a:p>
        </p:txBody>
      </p:sp>
      <p:sp>
        <p:nvSpPr>
          <p:cNvPr id="13317" name="Text Box 6"/>
          <p:cNvSpPr>
            <a:spLocks noChangeArrowheads="1"/>
          </p:cNvSpPr>
          <p:nvPr/>
        </p:nvSpPr>
        <p:spPr bwMode="auto">
          <a:xfrm>
            <a:off x="1676401" y="4572000"/>
            <a:ext cx="530626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eaLnBrk="1" hangingPunct="1"/>
            <a:r>
              <a:rPr lang="en-US" altLang="en-US" sz="2400" b="1">
                <a:solidFill>
                  <a:srgbClr val="FF0000"/>
                </a:solidFill>
                <a:sym typeface="Times New Roman" panose="02020603050405020304" pitchFamily="18" charset="0"/>
              </a:rPr>
              <a:t>3  </a:t>
            </a:r>
            <a:r>
              <a:rPr lang="en-US" altLang="en-US" sz="2400" b="1" i="1">
                <a:solidFill>
                  <a:srgbClr val="FF0000"/>
                </a:solidFill>
                <a:sym typeface="Times New Roman" panose="02020603050405020304" pitchFamily="18" charset="0"/>
              </a:rPr>
              <a:t>Khi nào ta nhận biết được ánh sáng ?</a:t>
            </a:r>
          </a:p>
          <a:p>
            <a:pPr eaLnBrk="1" hangingPunct="1"/>
            <a:r>
              <a:rPr lang="en-US" altLang="en-US" sz="2400">
                <a:solidFill>
                  <a:schemeClr val="accent2"/>
                </a:solidFill>
                <a:sym typeface="Times New Roman" panose="02020603050405020304" pitchFamily="18" charset="0"/>
              </a:rPr>
              <a:t> a. Khi ta mở mắt.</a:t>
            </a:r>
          </a:p>
          <a:p>
            <a:pPr eaLnBrk="1" hangingPunct="1"/>
            <a:r>
              <a:rPr lang="en-US" altLang="en-US" sz="2400">
                <a:solidFill>
                  <a:schemeClr val="accent2"/>
                </a:solidFill>
                <a:sym typeface="Times New Roman" panose="02020603050405020304" pitchFamily="18" charset="0"/>
              </a:rPr>
              <a:t> b. Khi có ánh sáng đi ngang qua mắt ta.</a:t>
            </a:r>
          </a:p>
          <a:p>
            <a:pPr eaLnBrk="1" hangingPunct="1"/>
            <a:r>
              <a:rPr lang="en-US" altLang="en-US" sz="2400">
                <a:solidFill>
                  <a:schemeClr val="accent2"/>
                </a:solidFill>
                <a:sym typeface="Times New Roman" panose="02020603050405020304" pitchFamily="18" charset="0"/>
              </a:rPr>
              <a:t> c. Khi có ánh sáng lọt vào mắt ta.</a:t>
            </a:r>
          </a:p>
          <a:p>
            <a:pPr eaLnBrk="1" hangingPunct="1"/>
            <a:r>
              <a:rPr lang="en-US" altLang="en-US" sz="2400">
                <a:solidFill>
                  <a:schemeClr val="accent2"/>
                </a:solidFill>
                <a:sym typeface="Times New Roman" panose="02020603050405020304" pitchFamily="18" charset="0"/>
              </a:rPr>
              <a:t> d. Khi đặt một nguồn sáng trước mắt. </a:t>
            </a:r>
            <a:r>
              <a:rPr lang="en-US" altLang="en-US" sz="2400" b="1">
                <a:solidFill>
                  <a:schemeClr val="accent2"/>
                </a:solidFill>
                <a:sym typeface="Times New Roman" panose="02020603050405020304" pitchFamily="18" charset="0"/>
              </a:rPr>
              <a:t> </a:t>
            </a:r>
            <a:endParaRPr lang="en-US" altLang="en-US" sz="2400">
              <a:solidFill>
                <a:schemeClr val="accent2"/>
              </a:solidFill>
              <a:sym typeface="Times New Roman" panose="02020603050405020304" pitchFamily="18" charset="0"/>
            </a:endParaRPr>
          </a:p>
        </p:txBody>
      </p:sp>
      <p:sp>
        <p:nvSpPr>
          <p:cNvPr id="17414" name="AutoShape 7"/>
          <p:cNvSpPr>
            <a:spLocks noChangeArrowheads="1"/>
          </p:cNvSpPr>
          <p:nvPr/>
        </p:nvSpPr>
        <p:spPr bwMode="auto">
          <a:xfrm>
            <a:off x="1698625" y="3332163"/>
            <a:ext cx="457200" cy="457200"/>
          </a:xfrm>
          <a:prstGeom prst="irregularSeal1">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algn="ctr" eaLnBrk="1" hangingPunct="1"/>
            <a:endParaRPr lang="en-US" altLang="en-US" sz="2400">
              <a:solidFill>
                <a:srgbClr val="FF3300"/>
              </a:solidFill>
              <a:sym typeface="Times New Roman" panose="02020603050405020304" pitchFamily="18" charset="0"/>
            </a:endParaRPr>
          </a:p>
        </p:txBody>
      </p:sp>
      <p:sp>
        <p:nvSpPr>
          <p:cNvPr id="17415" name="AutoShape 8"/>
          <p:cNvSpPr>
            <a:spLocks noChangeArrowheads="1"/>
          </p:cNvSpPr>
          <p:nvPr/>
        </p:nvSpPr>
        <p:spPr bwMode="auto">
          <a:xfrm>
            <a:off x="1731963" y="1851025"/>
            <a:ext cx="381000" cy="381000"/>
          </a:xfrm>
          <a:prstGeom prst="irregularSeal1">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algn="ctr" eaLnBrk="1" hangingPunct="1"/>
            <a:endParaRPr lang="en-US" altLang="en-US" sz="2400">
              <a:solidFill>
                <a:srgbClr val="FF3300"/>
              </a:solidFill>
              <a:sym typeface="Times New Roman" panose="02020603050405020304" pitchFamily="18" charset="0"/>
            </a:endParaRPr>
          </a:p>
        </p:txBody>
      </p:sp>
      <p:sp>
        <p:nvSpPr>
          <p:cNvPr id="17416" name="AutoShape 9"/>
          <p:cNvSpPr>
            <a:spLocks noChangeArrowheads="1"/>
          </p:cNvSpPr>
          <p:nvPr/>
        </p:nvSpPr>
        <p:spPr bwMode="auto">
          <a:xfrm>
            <a:off x="1731963" y="5749925"/>
            <a:ext cx="381000" cy="381000"/>
          </a:xfrm>
          <a:prstGeom prst="irregularSeal1">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ea typeface="SimSun" panose="02010600030101010101" pitchFamily="2" charset="-122"/>
              </a:defRPr>
            </a:lvl1pPr>
            <a:lvl2pPr marL="742950" indent="-285750" eaLnBrk="0" hangingPunct="0">
              <a:defRPr>
                <a:solidFill>
                  <a:schemeClr val="tx1"/>
                </a:solidFill>
                <a:latin typeface="Times New Roman" panose="02020603050405020304" pitchFamily="18" charset="0"/>
                <a:ea typeface="SimSun" panose="02010600030101010101" pitchFamily="2" charset="-122"/>
              </a:defRPr>
            </a:lvl2pPr>
            <a:lvl3pPr marL="1143000" indent="-228600" eaLnBrk="0" hangingPunct="0">
              <a:defRPr>
                <a:solidFill>
                  <a:schemeClr val="tx1"/>
                </a:solidFill>
                <a:latin typeface="Times New Roman" panose="02020603050405020304" pitchFamily="18" charset="0"/>
                <a:ea typeface="SimSun" panose="02010600030101010101" pitchFamily="2" charset="-122"/>
              </a:defRPr>
            </a:lvl3pPr>
            <a:lvl4pPr marL="1600200" indent="-228600" eaLnBrk="0" hangingPunct="0">
              <a:defRPr>
                <a:solidFill>
                  <a:schemeClr val="tx1"/>
                </a:solidFill>
                <a:latin typeface="Times New Roman" panose="02020603050405020304" pitchFamily="18" charset="0"/>
                <a:ea typeface="SimSun" panose="02010600030101010101" pitchFamily="2" charset="-122"/>
              </a:defRPr>
            </a:lvl4pPr>
            <a:lvl5pPr marL="2057400" indent="-228600" eaLnBrk="0" hangingPunct="0">
              <a:defRPr>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SimSun" panose="02010600030101010101" pitchFamily="2" charset="-122"/>
              </a:defRPr>
            </a:lvl9pPr>
          </a:lstStyle>
          <a:p>
            <a:pPr algn="ctr" eaLnBrk="1" hangingPunct="1"/>
            <a:endParaRPr lang="en-US" altLang="en-US" sz="2400">
              <a:solidFill>
                <a:srgbClr val="000000"/>
              </a:solidFill>
              <a:sym typeface="Times New Roman" panose="02020603050405020304" pitchFamily="18" charset="0"/>
            </a:endParaRPr>
          </a:p>
        </p:txBody>
      </p:sp>
    </p:spTree>
    <p:extLst>
      <p:ext uri="{BB962C8B-B14F-4D97-AF65-F5344CB8AC3E}">
        <p14:creationId xmlns:p14="http://schemas.microsoft.com/office/powerpoint/2010/main" val="31903996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Effect>
                                      <p:cBhvr>
                                        <p:cTn id="7" dur="500"/>
                                        <p:tgtEl>
                                          <p:spTgt spid="174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4"/>
                                        </p:tgtEl>
                                        <p:attrNameLst>
                                          <p:attrName>style.visibility</p:attrName>
                                        </p:attrNameLst>
                                      </p:cBhvr>
                                      <p:to>
                                        <p:strVal val="visible"/>
                                      </p:to>
                                    </p:set>
                                    <p:animEffect>
                                      <p:cBhvr>
                                        <p:cTn id="12" dur="500"/>
                                        <p:tgtEl>
                                          <p:spTgt spid="174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6"/>
                                        </p:tgtEl>
                                        <p:attrNameLst>
                                          <p:attrName>style.visibility</p:attrName>
                                        </p:attrNameLst>
                                      </p:cBhvr>
                                      <p:to>
                                        <p:strVal val="visible"/>
                                      </p:to>
                                    </p:set>
                                    <p:animEffect>
                                      <p:cBhvr>
                                        <p:cTn id="17" dur="5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bldLvl="0" animBg="1" autoUpdateAnimBg="0"/>
      <p:bldP spid="17415" grpId="0" bldLvl="0" animBg="1" autoUpdateAnimBg="0"/>
      <p:bldP spid="17416" grpId="0" bldLvl="0"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935</Words>
  <Application>Microsoft Office PowerPoint</Application>
  <PresentationFormat>Widescreen</PresentationFormat>
  <Paragraphs>87</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SimSun</vt:lpstr>
      <vt:lpstr>Arial</vt:lpstr>
      <vt:lpstr>Calibri</vt:lpstr>
      <vt:lpstr>Calibri Light</vt:lpstr>
      <vt:lpstr>Constantia</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2021-09-05T11:35:17Z</dcterms:created>
  <dcterms:modified xsi:type="dcterms:W3CDTF">2021-09-05T11:42:45Z</dcterms:modified>
</cp:coreProperties>
</file>